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8" r:id="rId9"/>
    <p:sldId id="266" r:id="rId10"/>
    <p:sldId id="265" r:id="rId11"/>
    <p:sldId id="269" r:id="rId12"/>
    <p:sldId id="270" r:id="rId13"/>
    <p:sldId id="272" r:id="rId14"/>
    <p:sldId id="274" r:id="rId15"/>
    <p:sldId id="275" r:id="rId16"/>
    <p:sldId id="278" r:id="rId17"/>
    <p:sldId id="285" r:id="rId18"/>
    <p:sldId id="279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5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7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2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3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0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8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3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3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F9A7-1905-473F-8390-FAE4DEBC682E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5528E-95D2-44F8-91DA-97D21F8D2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7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3"/>
            <a:ext cx="9144000" cy="68564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627896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 is the farmer in Indian agricultural policy?</a:t>
            </a:r>
          </a:p>
          <a:p>
            <a:endParaRPr lang="en-US" sz="2400" dirty="0" smtClean="0"/>
          </a:p>
          <a:p>
            <a:r>
              <a:rPr lang="en-US" sz="1400" dirty="0" smtClean="0"/>
              <a:t>Development Research Day, 2016</a:t>
            </a:r>
          </a:p>
          <a:p>
            <a:r>
              <a:rPr lang="en-US" sz="1200" dirty="0" err="1" smtClean="0"/>
              <a:t>Srilata</a:t>
            </a:r>
            <a:r>
              <a:rPr lang="en-US" sz="1200" dirty="0" smtClean="0"/>
              <a:t> </a:t>
            </a:r>
            <a:r>
              <a:rPr lang="en-US" sz="1200" dirty="0" err="1" smtClean="0"/>
              <a:t>Sircar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8991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“farmer” in Indian agriculture?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Underlying assumptions</a:t>
            </a:r>
            <a:r>
              <a:rPr lang="en-US" sz="2000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The identity of the farmer is/can be derived from the size of landholdings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Productivity translates into income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endParaRPr lang="en-US" sz="20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1400" dirty="0"/>
          </a:p>
          <a:p>
            <a:pPr>
              <a:buFont typeface="Courier New" panose="02070309020205020404" pitchFamily="49" charset="0"/>
              <a:buChar char="o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8609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“farmer” in Indian agriculture?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National Policy for Farmers (2007), Ministry of Agriculture, Govt. of India, p.2</a:t>
            </a:r>
            <a:endParaRPr lang="en-US" sz="1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03" y="1628800"/>
            <a:ext cx="395287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87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“farmer” in Indian agriculture?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Cultivation through wage labor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Big(</a:t>
            </a:r>
            <a:r>
              <a:rPr lang="en-US" sz="1400" dirty="0" err="1" smtClean="0"/>
              <a:t>ger</a:t>
            </a:r>
            <a:r>
              <a:rPr lang="en-US" sz="1400" dirty="0" smtClean="0"/>
              <a:t>) landowning, </a:t>
            </a:r>
            <a:r>
              <a:rPr lang="en-US" sz="1400" dirty="0" err="1" smtClean="0"/>
              <a:t>pluriactive</a:t>
            </a:r>
            <a:r>
              <a:rPr lang="en-US" sz="1400" dirty="0" smtClean="0"/>
              <a:t> households, new forms of absenteeism</a:t>
            </a:r>
          </a:p>
          <a:p>
            <a:r>
              <a:rPr lang="en-US" sz="1400" dirty="0" smtClean="0"/>
              <a:t>Wage labor from Dalit, Adivasi, or other marginalized groups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0502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“farmer” in Indian agriculture?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Cultivation through wage labor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Share-cropping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Big(</a:t>
            </a:r>
            <a:r>
              <a:rPr lang="en-US" sz="1400" dirty="0" err="1" smtClean="0"/>
              <a:t>ger</a:t>
            </a:r>
            <a:r>
              <a:rPr lang="en-US" sz="1400" dirty="0" smtClean="0"/>
              <a:t>) landowning, </a:t>
            </a:r>
            <a:r>
              <a:rPr lang="en-US" sz="1400" dirty="0" err="1" smtClean="0"/>
              <a:t>pluriactive</a:t>
            </a:r>
            <a:r>
              <a:rPr lang="en-US" sz="1400" dirty="0" smtClean="0"/>
              <a:t> households, new forms of absenteeism</a:t>
            </a:r>
          </a:p>
          <a:p>
            <a:r>
              <a:rPr lang="en-US" sz="1400" dirty="0" smtClean="0"/>
              <a:t>Wage labor from Dalit, Adivasi, or other marginalized groups</a:t>
            </a:r>
          </a:p>
          <a:p>
            <a:endParaRPr lang="en-US" sz="1400" dirty="0"/>
          </a:p>
          <a:p>
            <a:r>
              <a:rPr lang="en-US" sz="1400" dirty="0" smtClean="0"/>
              <a:t>Informal contracts, wide varieties in contractual practices</a:t>
            </a:r>
          </a:p>
          <a:p>
            <a:r>
              <a:rPr lang="en-US" sz="1400" dirty="0" smtClean="0"/>
              <a:t>Insecurity of tenure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882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“farmer” in Indian agriculture?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Cultivation through wage labor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Share-cropping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Tenancy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Big(</a:t>
            </a:r>
            <a:r>
              <a:rPr lang="en-US" sz="1400" dirty="0" err="1" smtClean="0"/>
              <a:t>ger</a:t>
            </a:r>
            <a:r>
              <a:rPr lang="en-US" sz="1400" dirty="0" smtClean="0"/>
              <a:t>) landowning, </a:t>
            </a:r>
            <a:r>
              <a:rPr lang="en-US" sz="1400" dirty="0" err="1" smtClean="0"/>
              <a:t>pluriactive</a:t>
            </a:r>
            <a:r>
              <a:rPr lang="en-US" sz="1400" dirty="0" smtClean="0"/>
              <a:t> households, new forms of absenteeism</a:t>
            </a:r>
          </a:p>
          <a:p>
            <a:r>
              <a:rPr lang="en-US" sz="1400" dirty="0" smtClean="0"/>
              <a:t>Wage labor from Dalit, Adivasi, or other marginalized groups</a:t>
            </a:r>
          </a:p>
          <a:p>
            <a:endParaRPr lang="en-US" sz="1400" dirty="0"/>
          </a:p>
          <a:p>
            <a:r>
              <a:rPr lang="en-US" sz="1400" dirty="0" smtClean="0"/>
              <a:t>Informal contracts, wide varieties in contractual practices</a:t>
            </a:r>
          </a:p>
          <a:p>
            <a:r>
              <a:rPr lang="en-US" sz="1400" dirty="0" smtClean="0"/>
              <a:t>Insecurity of tenure</a:t>
            </a:r>
          </a:p>
          <a:p>
            <a:endParaRPr lang="en-US" sz="1400" dirty="0"/>
          </a:p>
          <a:p>
            <a:r>
              <a:rPr lang="en-US" sz="1400" dirty="0" smtClean="0"/>
              <a:t>Land rented out for cash rents</a:t>
            </a:r>
          </a:p>
          <a:p>
            <a:r>
              <a:rPr lang="en-US" sz="1400" dirty="0" smtClean="0"/>
              <a:t>Usually entered into by middle-ranking, agrarian capitalist castes</a:t>
            </a:r>
          </a:p>
          <a:p>
            <a:r>
              <a:rPr lang="en-US" sz="1400" dirty="0" smtClean="0"/>
              <a:t>Not a favored option for landowning households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0602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“farmer” in Indian agriculture?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Cultivation through wage labor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Share-cropping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Tenancy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Combination farming</a:t>
            </a:r>
          </a:p>
          <a:p>
            <a:endParaRPr lang="en-US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038600" cy="45259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Big(</a:t>
            </a:r>
            <a:r>
              <a:rPr lang="en-US" sz="1400" dirty="0" err="1" smtClean="0"/>
              <a:t>ger</a:t>
            </a:r>
            <a:r>
              <a:rPr lang="en-US" sz="1400" dirty="0" smtClean="0"/>
              <a:t>) landowning, </a:t>
            </a:r>
            <a:r>
              <a:rPr lang="en-US" sz="1400" dirty="0" err="1" smtClean="0"/>
              <a:t>pluriactive</a:t>
            </a:r>
            <a:r>
              <a:rPr lang="en-US" sz="1400" dirty="0" smtClean="0"/>
              <a:t> households, new forms of absenteeism</a:t>
            </a:r>
          </a:p>
          <a:p>
            <a:r>
              <a:rPr lang="en-US" sz="1400" dirty="0" smtClean="0"/>
              <a:t>Wage labor from Dalit, Adivasi, or other marginalized groups</a:t>
            </a:r>
          </a:p>
          <a:p>
            <a:endParaRPr lang="en-US" sz="1400" dirty="0"/>
          </a:p>
          <a:p>
            <a:r>
              <a:rPr lang="en-US" sz="1400" dirty="0" smtClean="0"/>
              <a:t>Informal contracts, wide varieties in contractual practices</a:t>
            </a:r>
          </a:p>
          <a:p>
            <a:r>
              <a:rPr lang="en-US" sz="1400" dirty="0" smtClean="0"/>
              <a:t>Insecurity of tenure</a:t>
            </a:r>
          </a:p>
          <a:p>
            <a:endParaRPr lang="en-US" sz="1400" dirty="0"/>
          </a:p>
          <a:p>
            <a:r>
              <a:rPr lang="en-US" sz="1400" dirty="0" smtClean="0"/>
              <a:t>Land rented out for cash rents</a:t>
            </a:r>
          </a:p>
          <a:p>
            <a:r>
              <a:rPr lang="en-US" sz="1400" dirty="0" smtClean="0"/>
              <a:t>Usually entered into by middle-ranking, agrarian capitalist castes</a:t>
            </a:r>
          </a:p>
          <a:p>
            <a:r>
              <a:rPr lang="en-US" sz="1400" dirty="0" smtClean="0"/>
              <a:t>Not a favored option for landowning households</a:t>
            </a:r>
          </a:p>
          <a:p>
            <a:endParaRPr lang="en-US" sz="1400" dirty="0"/>
          </a:p>
          <a:p>
            <a:r>
              <a:rPr lang="en-US" sz="1400" dirty="0" smtClean="0"/>
              <a:t>A combination of share-cropping, family labor on family farms, wage labor etc.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2296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the farmer in Indian agriculture today?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3528392"/>
          </a:xfrm>
          <a:ln>
            <a:solidFill>
              <a:schemeClr val="tx1"/>
            </a:solidFill>
          </a:ln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00808"/>
            <a:ext cx="4038600" cy="3528391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465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the farmer in Indian agriculture today?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4038600" cy="3960440"/>
          </a:xfrm>
          <a:ln>
            <a:solidFill>
              <a:schemeClr val="tx1"/>
            </a:solidFill>
          </a:ln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Mr. </a:t>
            </a:r>
            <a:r>
              <a:rPr lang="en-US" sz="1800" dirty="0" err="1"/>
              <a:t>Mevani</a:t>
            </a:r>
            <a:r>
              <a:rPr lang="en-US" sz="1800" dirty="0"/>
              <a:t> said that Dalits in Gujarat had not restricted their struggle on the issue of cow alone.</a:t>
            </a:r>
          </a:p>
          <a:p>
            <a:pPr marL="0" indent="0">
              <a:buNone/>
            </a:pPr>
            <a:r>
              <a:rPr lang="en-US" sz="1900" i="1" dirty="0"/>
              <a:t>“It is now converted into a movement seeking land rights. Similar struggle should be launched in Karnataka too and the government should be asked to bring out white paper on lands allotted to industries and others</a:t>
            </a:r>
            <a:r>
              <a:rPr lang="en-US" sz="1900" i="1" dirty="0" smtClean="0"/>
              <a:t>,”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http://www.thehindu.com/news/national/una-dalit-leader-jignesh-mewani-interview-material-issues-are-at-the-heart-of-dalit-politics/article9136880.ece</a:t>
            </a:r>
            <a:endParaRPr lang="en-US" sz="14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7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the farmer in Indian agriculture today?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According to National Sample Survey 70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round, average agricultural income per household is below 60 USD per month and income including non-agricultural sources is below 100 USD per month</a:t>
            </a:r>
          </a:p>
          <a:p>
            <a:endParaRPr lang="en-US" sz="1800" dirty="0" smtClean="0"/>
          </a:p>
          <a:p>
            <a:r>
              <a:rPr lang="en-US" sz="1800" dirty="0" smtClean="0"/>
              <a:t>Of 220 million new bank accounts opened since 2014, half were found to be at zero balance and further 20 million had a balance between INR 1 and INR 10 i.e. 0.02 to 0.20 USD</a:t>
            </a:r>
          </a:p>
          <a:p>
            <a:endParaRPr lang="en-US" sz="1800" dirty="0"/>
          </a:p>
          <a:p>
            <a:r>
              <a:rPr lang="en-US" sz="1800" dirty="0" smtClean="0"/>
              <a:t>Average income of Dalit households in rural areas is 38% less than that of other groups and 93% Dalit families lived below the poverty line in 2012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0919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miss?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4038600" cy="4464496"/>
          </a:xfrm>
          <a:ln>
            <a:solidFill>
              <a:schemeClr val="tx1"/>
            </a:solidFill>
          </a:ln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Is it possible to attend to questions of agriculture and farming without attending to questions of caste?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296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1950s to mid-1960s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Infrastructural and Institutional Focus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Land reforms- ceiling on holdings, formalization of tenancy contracts, redistribution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Irrigation </a:t>
            </a:r>
            <a:r>
              <a:rPr lang="en-US" sz="1400" dirty="0" smtClean="0"/>
              <a:t>extension (dams, canals)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Extending the area under cultivation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7236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miss?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4038600" cy="4464496"/>
          </a:xfrm>
          <a:ln>
            <a:solidFill>
              <a:schemeClr val="tx1"/>
            </a:solidFill>
          </a:ln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Is it possible to attend to questions of agriculture and farming without attending to questions of caste?</a:t>
            </a:r>
          </a:p>
          <a:p>
            <a:endParaRPr lang="en-US" sz="1800" dirty="0"/>
          </a:p>
          <a:p>
            <a:r>
              <a:rPr lang="en-US" sz="1800" dirty="0" smtClean="0"/>
              <a:t>Is it possible to attend to questions of agriculture and farming without attending to questions of redistributive justice?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72108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miss?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4038600" cy="4464496"/>
          </a:xfrm>
          <a:ln>
            <a:solidFill>
              <a:schemeClr val="tx1"/>
            </a:solidFill>
          </a:ln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Is it possible to attend to questions of agriculture and farming without attending to questions of caste?</a:t>
            </a:r>
          </a:p>
          <a:p>
            <a:endParaRPr lang="en-US" sz="1800" dirty="0"/>
          </a:p>
          <a:p>
            <a:r>
              <a:rPr lang="en-US" sz="1800" dirty="0" smtClean="0"/>
              <a:t>Is it possible to attend to questions of agriculture and farming without attending to questions of redistributive justice?</a:t>
            </a:r>
          </a:p>
          <a:p>
            <a:endParaRPr lang="en-US" sz="1800" dirty="0"/>
          </a:p>
          <a:p>
            <a:r>
              <a:rPr lang="en-US" sz="1800" dirty="0" smtClean="0"/>
              <a:t>Is it possible to attend to questions of agriculture and farming without attending to questions of lower-level urbanization and the informal sector?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703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1950s to mid-1960s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Late 1960s to 1980s</a:t>
            </a: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Infrastructural and Institutional Focus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Land reforms- ceiling on holdings, formalization of tenancy contracts, redistribution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Irrigation extension</a:t>
            </a:r>
          </a:p>
          <a:p>
            <a:r>
              <a:rPr lang="en-US" sz="2400" dirty="0" smtClean="0"/>
              <a:t>Technocratic Focus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Agricultural research and extension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Price interventions- Food Corporation of India &amp; Agricultural Prices Commission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Green Revolution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0053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Historical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1950s to mid-1960s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Late 1960s to 1980s</a:t>
            </a: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1990s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Infrastructural and Institutional Focus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Land reforms- ceiling on holdings, formalization of tenancy contracts, redistribution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Irrigation extension</a:t>
            </a:r>
          </a:p>
          <a:p>
            <a:r>
              <a:rPr lang="en-US" sz="2400" dirty="0" smtClean="0"/>
              <a:t>Technocratic Focus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Agricultural research and extension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Price interventions- Food Corporation of India &amp; Agricultural Prices Commission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Green Revolution</a:t>
            </a:r>
          </a:p>
          <a:p>
            <a:r>
              <a:rPr lang="en-US" sz="2400" dirty="0" smtClean="0"/>
              <a:t>Policy Vacuum/Indifference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Impact of policies from other sectors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Limited coverage of price support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Increasing reliance on investments from farmers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351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Agricultural Policy (2000)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Introduced in response to rising farmer indebtedness, agrarian distress including farmer suicides, and widening regional disparities </a:t>
            </a:r>
          </a:p>
          <a:p>
            <a:endParaRPr lang="en-US" sz="2000" dirty="0"/>
          </a:p>
          <a:p>
            <a:r>
              <a:rPr lang="en-US" sz="2000" dirty="0" smtClean="0"/>
              <a:t>Focus on the key areas of 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/>
              <a:t>Growth (targeted 4%, actually achieved 2.3% on average through wide fluctuations)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/>
              <a:t>risk management (through crop insurance, meant to be provided through financial inclusion)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/>
              <a:t>export orientation of agricultural production (diversification and cash crops)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600" dirty="0" smtClean="0"/>
              <a:t>and provision of rural credit (through financial inclusion)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600" dirty="0"/>
          </a:p>
          <a:p>
            <a:r>
              <a:rPr lang="en-US" sz="2000" dirty="0" smtClean="0"/>
              <a:t>No concrete plan for implementation!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600" dirty="0"/>
          </a:p>
          <a:p>
            <a:endParaRPr lang="en-US" sz="16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192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Swaminathan</a:t>
            </a:r>
            <a:r>
              <a:rPr lang="en-US" dirty="0" smtClean="0"/>
              <a:t> Committee on Farmers (2006)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Constituted in 2004 after formation of a new government and pressure from agricultural interest groups </a:t>
            </a:r>
          </a:p>
          <a:p>
            <a:endParaRPr lang="en-US" sz="2000" dirty="0"/>
          </a:p>
          <a:p>
            <a:r>
              <a:rPr lang="en-US" sz="2000" dirty="0" smtClean="0"/>
              <a:t>Key recommendations: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Prevent diversion of agricultural land and forests to the corporate sector for non-agricultural </a:t>
            </a:r>
            <a:r>
              <a:rPr lang="en-US" sz="1400" dirty="0" err="1" smtClean="0"/>
              <a:t>pruposes</a:t>
            </a:r>
            <a:endParaRPr lang="en-US" sz="1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Complete the un-finished (un-begun?) land reforms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Re-instate customary rights to common property resources for </a:t>
            </a:r>
            <a:r>
              <a:rPr lang="en-US" sz="1400" dirty="0" err="1" smtClean="0"/>
              <a:t>Adivasis</a:t>
            </a:r>
            <a:r>
              <a:rPr lang="en-US" sz="1400" dirty="0" smtClean="0"/>
              <a:t> and pastoralist communities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1400" dirty="0" smtClean="0"/>
              <a:t>Re-instate the universal public distribution system to ensure food security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400" dirty="0"/>
          </a:p>
          <a:p>
            <a:r>
              <a:rPr lang="en-US" sz="2000" dirty="0"/>
              <a:t>Two points of departure: the farmer is not merely a food producer but also a food consumer and therefore vulnerable to food insecurity; the farmer is not a monolithic figure</a:t>
            </a:r>
          </a:p>
        </p:txBody>
      </p:sp>
    </p:spTree>
    <p:extLst>
      <p:ext uri="{BB962C8B-B14F-4D97-AF65-F5344CB8AC3E}">
        <p14:creationId xmlns:p14="http://schemas.microsoft.com/office/powerpoint/2010/main" val="386418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“farmer” in Indian agriculture?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403860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4038600" cy="259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71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“farmer” in Indian agriculture?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Underlying assumptions: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5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“farmer” in Indian agriculture?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Underlying assumptions: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The identity of the farmer is/can be derived from the size of landholdings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12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1015</Words>
  <Application>Microsoft Office PowerPoint</Application>
  <PresentationFormat>On-screen Show (4:3)</PresentationFormat>
  <Paragraphs>175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A Historical Overview</vt:lpstr>
      <vt:lpstr>A Historical Overview</vt:lpstr>
      <vt:lpstr>A Historical Overview</vt:lpstr>
      <vt:lpstr>New Agricultural Policy (2000)</vt:lpstr>
      <vt:lpstr>Swaminathan Committee on Farmers (2006)</vt:lpstr>
      <vt:lpstr>Who is the “farmer” in Indian agriculture?</vt:lpstr>
      <vt:lpstr>Who is the “farmer” in Indian agriculture?</vt:lpstr>
      <vt:lpstr>Who is the “farmer” in Indian agriculture?</vt:lpstr>
      <vt:lpstr>Who is the “farmer” in Indian agriculture?</vt:lpstr>
      <vt:lpstr>Who is the “farmer” in Indian agriculture?</vt:lpstr>
      <vt:lpstr>Who is the “farmer” in Indian agriculture?</vt:lpstr>
      <vt:lpstr>Who is the “farmer” in Indian agriculture?</vt:lpstr>
      <vt:lpstr>Who is the “farmer” in Indian agriculture?</vt:lpstr>
      <vt:lpstr>Who is the “farmer” in Indian agriculture?</vt:lpstr>
      <vt:lpstr>Where is the farmer in Indian agriculture today?</vt:lpstr>
      <vt:lpstr>Where is the farmer in Indian agriculture today?</vt:lpstr>
      <vt:lpstr>Where is the farmer in Indian agriculture today?</vt:lpstr>
      <vt:lpstr>What did we miss?</vt:lpstr>
      <vt:lpstr>What did we miss?</vt:lpstr>
      <vt:lpstr>What did we miss?</vt:lpstr>
    </vt:vector>
  </TitlesOfParts>
  <Company>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Srilata Sircar</dc:creator>
  <cp:lastModifiedBy>Srilata Sircar</cp:lastModifiedBy>
  <cp:revision>17</cp:revision>
  <dcterms:created xsi:type="dcterms:W3CDTF">2016-11-09T17:24:03Z</dcterms:created>
  <dcterms:modified xsi:type="dcterms:W3CDTF">2016-11-10T07:57:57Z</dcterms:modified>
</cp:coreProperties>
</file>