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sldIdLst>
    <p:sldId id="449" r:id="rId2"/>
    <p:sldId id="384" r:id="rId3"/>
    <p:sldId id="439" r:id="rId4"/>
    <p:sldId id="471" r:id="rId5"/>
    <p:sldId id="443" r:id="rId6"/>
    <p:sldId id="447" r:id="rId7"/>
    <p:sldId id="446" r:id="rId8"/>
    <p:sldId id="448" r:id="rId9"/>
    <p:sldId id="450" r:id="rId10"/>
    <p:sldId id="451" r:id="rId11"/>
    <p:sldId id="370" r:id="rId12"/>
    <p:sldId id="469" r:id="rId13"/>
    <p:sldId id="460" r:id="rId14"/>
    <p:sldId id="461" r:id="rId15"/>
    <p:sldId id="462" r:id="rId16"/>
    <p:sldId id="463" r:id="rId17"/>
    <p:sldId id="457" r:id="rId18"/>
    <p:sldId id="464" r:id="rId19"/>
    <p:sldId id="465" r:id="rId20"/>
    <p:sldId id="468" r:id="rId21"/>
    <p:sldId id="466" r:id="rId22"/>
    <p:sldId id="467" r:id="rId23"/>
    <p:sldId id="458" r:id="rId24"/>
    <p:sldId id="470" r:id="rId25"/>
    <p:sldId id="386" r:id="rId26"/>
    <p:sldId id="472" r:id="rId27"/>
    <p:sldId id="473" r:id="rId28"/>
    <p:sldId id="474" r:id="rId29"/>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4A11"/>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8" autoAdjust="0"/>
    <p:restoredTop sz="88408" autoAdjust="0"/>
  </p:normalViewPr>
  <p:slideViewPr>
    <p:cSldViewPr snapToGrid="0" snapToObjects="1">
      <p:cViewPr varScale="1">
        <p:scale>
          <a:sx n="61" d="100"/>
          <a:sy n="61" d="100"/>
        </p:scale>
        <p:origin x="1430" y="58"/>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DE0568-2753-474F-8365-D09704EC4432}" type="datetimeFigureOut">
              <a:rPr lang="en-GB" smtClean="0"/>
              <a:t>10/11/2016</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77ECBF-1323-42E3-AA87-858A7EA37304}" type="slidenum">
              <a:rPr lang="en-GB" smtClean="0"/>
              <a:t>‹#›</a:t>
            </a:fld>
            <a:endParaRPr lang="en-GB" dirty="0"/>
          </a:p>
        </p:txBody>
      </p:sp>
    </p:spTree>
    <p:extLst>
      <p:ext uri="{BB962C8B-B14F-4D97-AF65-F5344CB8AC3E}">
        <p14:creationId xmlns:p14="http://schemas.microsoft.com/office/powerpoint/2010/main" val="28070213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77ECBF-1323-42E3-AA87-858A7EA37304}" type="slidenum">
              <a:rPr lang="en-GB" smtClean="0"/>
              <a:t>15</a:t>
            </a:fld>
            <a:endParaRPr lang="en-GB" dirty="0"/>
          </a:p>
        </p:txBody>
      </p:sp>
    </p:spTree>
    <p:extLst>
      <p:ext uri="{BB962C8B-B14F-4D97-AF65-F5344CB8AC3E}">
        <p14:creationId xmlns:p14="http://schemas.microsoft.com/office/powerpoint/2010/main" val="3802410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AD57D06-F905-412F-8EDE-CC855969B8C1}" type="slidenum">
              <a:rPr lang="en-GB" smtClean="0"/>
              <a:t>25</a:t>
            </a:fld>
            <a:endParaRPr lang="en-GB"/>
          </a:p>
        </p:txBody>
      </p:sp>
    </p:spTree>
    <p:extLst>
      <p:ext uri="{BB962C8B-B14F-4D97-AF65-F5344CB8AC3E}">
        <p14:creationId xmlns:p14="http://schemas.microsoft.com/office/powerpoint/2010/main" val="2216068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en-US"/>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Fare clic per modificare lo stile del sottotitolo dello schema</a:t>
            </a:r>
            <a:endParaRPr lang="it-IT"/>
          </a:p>
        </p:txBody>
      </p:sp>
      <p:sp>
        <p:nvSpPr>
          <p:cNvPr id="4" name="Segnaposto data 3"/>
          <p:cNvSpPr>
            <a:spLocks noGrp="1"/>
          </p:cNvSpPr>
          <p:nvPr>
            <p:ph type="dt" sz="half" idx="10"/>
          </p:nvPr>
        </p:nvSpPr>
        <p:spPr/>
        <p:txBody>
          <a:bodyPr/>
          <a:lstStyle/>
          <a:p>
            <a:fld id="{6CA29BCB-0341-8544-BCDB-507DFEF66D48}" type="datetimeFigureOut">
              <a:rPr lang="en-US"/>
              <a:pPr/>
              <a:t>11/10/2016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F7F819A-A27A-334D-B3B2-8C8F68419F6E}" type="slidenum">
              <a:rPr/>
              <a:pPr/>
              <a:t>‹#›</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en-US"/>
              <a:t>Fare clic per modificare gli stili del testo dello schema</a:t>
            </a:r>
          </a:p>
          <a:p>
            <a:pPr lvl="1"/>
            <a:r>
              <a:rPr lang="en-US"/>
              <a:t>Secondo livello</a:t>
            </a:r>
          </a:p>
          <a:p>
            <a:pPr lvl="2"/>
            <a:r>
              <a:rPr lang="en-US"/>
              <a:t>Terzo livello</a:t>
            </a:r>
          </a:p>
          <a:p>
            <a:pPr lvl="3"/>
            <a:r>
              <a:rPr lang="en-US"/>
              <a:t>Quarto livello</a:t>
            </a:r>
          </a:p>
          <a:p>
            <a:pPr lvl="4"/>
            <a:r>
              <a:rPr lang="en-US"/>
              <a:t>Quinto livello</a:t>
            </a:r>
            <a:endParaRPr lang="it-IT"/>
          </a:p>
        </p:txBody>
      </p:sp>
      <p:sp>
        <p:nvSpPr>
          <p:cNvPr id="4" name="Segnaposto data 3"/>
          <p:cNvSpPr>
            <a:spLocks noGrp="1"/>
          </p:cNvSpPr>
          <p:nvPr>
            <p:ph type="dt" sz="half" idx="10"/>
          </p:nvPr>
        </p:nvSpPr>
        <p:spPr/>
        <p:txBody>
          <a:bodyPr/>
          <a:lstStyle/>
          <a:p>
            <a:fld id="{6CA29BCB-0341-8544-BCDB-507DFEF66D48}" type="datetimeFigureOut">
              <a:rPr lang="en-US"/>
              <a:pPr/>
              <a:t>11/10/2016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F7F819A-A27A-334D-B3B2-8C8F68419F6E}" type="slidenum">
              <a:rPr/>
              <a:pPr/>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en-US"/>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en-US"/>
              <a:t>Fare clic per modificare gli stili del testo dello schema</a:t>
            </a:r>
          </a:p>
          <a:p>
            <a:pPr lvl="1"/>
            <a:r>
              <a:rPr lang="en-US"/>
              <a:t>Secondo livello</a:t>
            </a:r>
          </a:p>
          <a:p>
            <a:pPr lvl="2"/>
            <a:r>
              <a:rPr lang="en-US"/>
              <a:t>Terzo livello</a:t>
            </a:r>
          </a:p>
          <a:p>
            <a:pPr lvl="3"/>
            <a:r>
              <a:rPr lang="en-US"/>
              <a:t>Quarto livello</a:t>
            </a:r>
          </a:p>
          <a:p>
            <a:pPr lvl="4"/>
            <a:r>
              <a:rPr lang="en-US"/>
              <a:t>Quinto livello</a:t>
            </a:r>
            <a:endParaRPr lang="it-IT"/>
          </a:p>
        </p:txBody>
      </p:sp>
      <p:sp>
        <p:nvSpPr>
          <p:cNvPr id="4" name="Segnaposto data 3"/>
          <p:cNvSpPr>
            <a:spLocks noGrp="1"/>
          </p:cNvSpPr>
          <p:nvPr>
            <p:ph type="dt" sz="half" idx="10"/>
          </p:nvPr>
        </p:nvSpPr>
        <p:spPr/>
        <p:txBody>
          <a:bodyPr/>
          <a:lstStyle/>
          <a:p>
            <a:fld id="{6CA29BCB-0341-8544-BCDB-507DFEF66D48}" type="datetimeFigureOut">
              <a:rPr lang="en-US"/>
              <a:pPr/>
              <a:t>11/10/2016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F7F819A-A27A-334D-B3B2-8C8F68419F6E}" type="slidenum">
              <a:rPr/>
              <a:pPr/>
              <a:t>‹#›</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a:t>Fare clic per modificare stile</a:t>
            </a:r>
            <a:endParaRPr lang="it-IT"/>
          </a:p>
        </p:txBody>
      </p:sp>
      <p:sp>
        <p:nvSpPr>
          <p:cNvPr id="3" name="Segnaposto contenuto 2"/>
          <p:cNvSpPr>
            <a:spLocks noGrp="1"/>
          </p:cNvSpPr>
          <p:nvPr>
            <p:ph idx="1"/>
          </p:nvPr>
        </p:nvSpPr>
        <p:spPr/>
        <p:txBody>
          <a:bodyPr/>
          <a:lstStyle/>
          <a:p>
            <a:pPr lvl="0"/>
            <a:r>
              <a:rPr lang="en-US"/>
              <a:t>Fare clic per modificare gli stili del testo dello schema</a:t>
            </a:r>
          </a:p>
          <a:p>
            <a:pPr lvl="1"/>
            <a:r>
              <a:rPr lang="en-US"/>
              <a:t>Secondo livello</a:t>
            </a:r>
          </a:p>
          <a:p>
            <a:pPr lvl="2"/>
            <a:r>
              <a:rPr lang="en-US"/>
              <a:t>Terzo livello</a:t>
            </a:r>
          </a:p>
          <a:p>
            <a:pPr lvl="3"/>
            <a:r>
              <a:rPr lang="en-US"/>
              <a:t>Quarto livello</a:t>
            </a:r>
          </a:p>
          <a:p>
            <a:pPr lvl="4"/>
            <a:r>
              <a:rPr lang="en-US"/>
              <a:t>Quinto livello</a:t>
            </a:r>
            <a:endParaRPr lang="it-IT"/>
          </a:p>
        </p:txBody>
      </p:sp>
      <p:sp>
        <p:nvSpPr>
          <p:cNvPr id="4" name="Segnaposto data 3"/>
          <p:cNvSpPr>
            <a:spLocks noGrp="1"/>
          </p:cNvSpPr>
          <p:nvPr>
            <p:ph type="dt" sz="half" idx="10"/>
          </p:nvPr>
        </p:nvSpPr>
        <p:spPr/>
        <p:txBody>
          <a:bodyPr/>
          <a:lstStyle/>
          <a:p>
            <a:fld id="{6CA29BCB-0341-8544-BCDB-507DFEF66D48}" type="datetimeFigureOut">
              <a:rPr lang="en-US"/>
              <a:pPr/>
              <a:t>11/10/2016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F7F819A-A27A-334D-B3B2-8C8F68419F6E}" type="slidenum">
              <a:rPr/>
              <a:pPr/>
              <a:t>‹#›</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en-US"/>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Fare clic per modificare gli stili del testo dello schema</a:t>
            </a:r>
          </a:p>
        </p:txBody>
      </p:sp>
      <p:sp>
        <p:nvSpPr>
          <p:cNvPr id="4" name="Segnaposto data 3"/>
          <p:cNvSpPr>
            <a:spLocks noGrp="1"/>
          </p:cNvSpPr>
          <p:nvPr>
            <p:ph type="dt" sz="half" idx="10"/>
          </p:nvPr>
        </p:nvSpPr>
        <p:spPr/>
        <p:txBody>
          <a:bodyPr/>
          <a:lstStyle/>
          <a:p>
            <a:fld id="{6CA29BCB-0341-8544-BCDB-507DFEF66D48}" type="datetimeFigureOut">
              <a:rPr lang="en-US"/>
              <a:pPr/>
              <a:t>11/10/2016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F7F819A-A27A-334D-B3B2-8C8F68419F6E}" type="slidenum">
              <a:rPr/>
              <a:pPr/>
              <a:t>‹#›</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Fare clic per modificare gli stili del testo dello schema</a:t>
            </a:r>
          </a:p>
          <a:p>
            <a:pPr lvl="1"/>
            <a:r>
              <a:rPr lang="en-US"/>
              <a:t>Secondo livello</a:t>
            </a:r>
          </a:p>
          <a:p>
            <a:pPr lvl="2"/>
            <a:r>
              <a:rPr lang="en-US"/>
              <a:t>Terzo livello</a:t>
            </a:r>
          </a:p>
          <a:p>
            <a:pPr lvl="3"/>
            <a:r>
              <a:rPr lang="en-US"/>
              <a:t>Quarto livello</a:t>
            </a:r>
          </a:p>
          <a:p>
            <a:pPr lvl="4"/>
            <a:r>
              <a:rPr lang="en-US"/>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Fare clic per modificare gli stili del testo dello schema</a:t>
            </a:r>
          </a:p>
          <a:p>
            <a:pPr lvl="1"/>
            <a:r>
              <a:rPr lang="en-US"/>
              <a:t>Secondo livello</a:t>
            </a:r>
          </a:p>
          <a:p>
            <a:pPr lvl="2"/>
            <a:r>
              <a:rPr lang="en-US"/>
              <a:t>Terzo livello</a:t>
            </a:r>
          </a:p>
          <a:p>
            <a:pPr lvl="3"/>
            <a:r>
              <a:rPr lang="en-US"/>
              <a:t>Quarto livello</a:t>
            </a:r>
          </a:p>
          <a:p>
            <a:pPr lvl="4"/>
            <a:r>
              <a:rPr lang="en-US"/>
              <a:t>Quinto livello</a:t>
            </a:r>
            <a:endParaRPr lang="it-IT"/>
          </a:p>
        </p:txBody>
      </p:sp>
      <p:sp>
        <p:nvSpPr>
          <p:cNvPr id="5" name="Segnaposto data 4"/>
          <p:cNvSpPr>
            <a:spLocks noGrp="1"/>
          </p:cNvSpPr>
          <p:nvPr>
            <p:ph type="dt" sz="half" idx="10"/>
          </p:nvPr>
        </p:nvSpPr>
        <p:spPr/>
        <p:txBody>
          <a:bodyPr/>
          <a:lstStyle/>
          <a:p>
            <a:fld id="{6CA29BCB-0341-8544-BCDB-507DFEF66D48}" type="datetimeFigureOut">
              <a:rPr lang="en-US"/>
              <a:pPr/>
              <a:t>11/10/2016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F7F819A-A27A-334D-B3B2-8C8F68419F6E}" type="slidenum">
              <a:rPr/>
              <a:pPr/>
              <a:t>‹#›</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en-US"/>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Fare clic per modificare gli stili del testo dello schema</a:t>
            </a:r>
          </a:p>
          <a:p>
            <a:pPr lvl="1"/>
            <a:r>
              <a:rPr lang="en-US"/>
              <a:t>Secondo livello</a:t>
            </a:r>
          </a:p>
          <a:p>
            <a:pPr lvl="2"/>
            <a:r>
              <a:rPr lang="en-US"/>
              <a:t>Terzo livello</a:t>
            </a:r>
          </a:p>
          <a:p>
            <a:pPr lvl="3"/>
            <a:r>
              <a:rPr lang="en-US"/>
              <a:t>Quarto livello</a:t>
            </a:r>
          </a:p>
          <a:p>
            <a:pPr lvl="4"/>
            <a:r>
              <a:rPr lang="en-US"/>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Fare clic per modificare gli stili del testo dello schema</a:t>
            </a:r>
          </a:p>
          <a:p>
            <a:pPr lvl="1"/>
            <a:r>
              <a:rPr lang="en-US"/>
              <a:t>Secondo livello</a:t>
            </a:r>
          </a:p>
          <a:p>
            <a:pPr lvl="2"/>
            <a:r>
              <a:rPr lang="en-US"/>
              <a:t>Terzo livello</a:t>
            </a:r>
          </a:p>
          <a:p>
            <a:pPr lvl="3"/>
            <a:r>
              <a:rPr lang="en-US"/>
              <a:t>Quarto livello</a:t>
            </a:r>
          </a:p>
          <a:p>
            <a:pPr lvl="4"/>
            <a:r>
              <a:rPr lang="en-US"/>
              <a:t>Quinto livello</a:t>
            </a:r>
            <a:endParaRPr lang="it-IT"/>
          </a:p>
        </p:txBody>
      </p:sp>
      <p:sp>
        <p:nvSpPr>
          <p:cNvPr id="7" name="Segnaposto data 6"/>
          <p:cNvSpPr>
            <a:spLocks noGrp="1"/>
          </p:cNvSpPr>
          <p:nvPr>
            <p:ph type="dt" sz="half" idx="10"/>
          </p:nvPr>
        </p:nvSpPr>
        <p:spPr/>
        <p:txBody>
          <a:bodyPr/>
          <a:lstStyle/>
          <a:p>
            <a:fld id="{6CA29BCB-0341-8544-BCDB-507DFEF66D48}" type="datetimeFigureOut">
              <a:rPr lang="en-US"/>
              <a:pPr/>
              <a:t>11/10/2016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F7F819A-A27A-334D-B3B2-8C8F68419F6E}" type="slidenum">
              <a:rPr/>
              <a:pPr/>
              <a:t>‹#›</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a:t>Fare clic per modificare stile</a:t>
            </a:r>
            <a:endParaRPr lang="it-IT"/>
          </a:p>
        </p:txBody>
      </p:sp>
      <p:sp>
        <p:nvSpPr>
          <p:cNvPr id="3" name="Segnaposto data 2"/>
          <p:cNvSpPr>
            <a:spLocks noGrp="1"/>
          </p:cNvSpPr>
          <p:nvPr>
            <p:ph type="dt" sz="half" idx="10"/>
          </p:nvPr>
        </p:nvSpPr>
        <p:spPr/>
        <p:txBody>
          <a:bodyPr/>
          <a:lstStyle/>
          <a:p>
            <a:fld id="{6CA29BCB-0341-8544-BCDB-507DFEF66D48}" type="datetimeFigureOut">
              <a:rPr lang="en-US"/>
              <a:pPr/>
              <a:t>11/10/2016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F7F819A-A27A-334D-B3B2-8C8F68419F6E}" type="slidenum">
              <a:rPr/>
              <a:pPr/>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CA29BCB-0341-8544-BCDB-507DFEF66D48}" type="datetimeFigureOut">
              <a:rPr lang="en-US"/>
              <a:pPr/>
              <a:t>11/10/2016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F7F819A-A27A-334D-B3B2-8C8F68419F6E}" type="slidenum">
              <a:rPr/>
              <a:pPr/>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en-US"/>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Fare clic per modificare gli stili del testo dello schema</a:t>
            </a:r>
          </a:p>
          <a:p>
            <a:pPr lvl="1"/>
            <a:r>
              <a:rPr lang="en-US"/>
              <a:t>Secondo livello</a:t>
            </a:r>
          </a:p>
          <a:p>
            <a:pPr lvl="2"/>
            <a:r>
              <a:rPr lang="en-US"/>
              <a:t>Terzo livello</a:t>
            </a:r>
          </a:p>
          <a:p>
            <a:pPr lvl="3"/>
            <a:r>
              <a:rPr lang="en-US"/>
              <a:t>Quarto livello</a:t>
            </a:r>
          </a:p>
          <a:p>
            <a:pPr lvl="4"/>
            <a:r>
              <a:rPr lang="en-US"/>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Fare clic per modificare gli stili del testo dello schema</a:t>
            </a:r>
          </a:p>
        </p:txBody>
      </p:sp>
      <p:sp>
        <p:nvSpPr>
          <p:cNvPr id="5" name="Segnaposto data 4"/>
          <p:cNvSpPr>
            <a:spLocks noGrp="1"/>
          </p:cNvSpPr>
          <p:nvPr>
            <p:ph type="dt" sz="half" idx="10"/>
          </p:nvPr>
        </p:nvSpPr>
        <p:spPr/>
        <p:txBody>
          <a:bodyPr/>
          <a:lstStyle/>
          <a:p>
            <a:fld id="{6CA29BCB-0341-8544-BCDB-507DFEF66D48}" type="datetimeFigureOut">
              <a:rPr lang="en-US"/>
              <a:pPr/>
              <a:t>11/10/2016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F7F819A-A27A-334D-B3B2-8C8F68419F6E}" type="slidenum">
              <a:rPr/>
              <a:pPr/>
              <a:t>‹#›</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en-US"/>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Fare clic per modificare gli stili del testo dello schema</a:t>
            </a:r>
          </a:p>
        </p:txBody>
      </p:sp>
      <p:sp>
        <p:nvSpPr>
          <p:cNvPr id="5" name="Segnaposto data 4"/>
          <p:cNvSpPr>
            <a:spLocks noGrp="1"/>
          </p:cNvSpPr>
          <p:nvPr>
            <p:ph type="dt" sz="half" idx="10"/>
          </p:nvPr>
        </p:nvSpPr>
        <p:spPr/>
        <p:txBody>
          <a:bodyPr/>
          <a:lstStyle/>
          <a:p>
            <a:fld id="{6CA29BCB-0341-8544-BCDB-507DFEF66D48}" type="datetimeFigureOut">
              <a:rPr lang="en-US"/>
              <a:pPr/>
              <a:t>11/10/2016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F7F819A-A27A-334D-B3B2-8C8F68419F6E}" type="slidenum">
              <a:rPr/>
              <a:pPr/>
              <a:t>‹#›</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Fare clic per modificare gli stili del testo dello schema</a:t>
            </a:r>
          </a:p>
          <a:p>
            <a:pPr lvl="1"/>
            <a:r>
              <a:rPr lang="en-US"/>
              <a:t>Secondo livello</a:t>
            </a:r>
          </a:p>
          <a:p>
            <a:pPr lvl="2"/>
            <a:r>
              <a:rPr lang="en-US"/>
              <a:t>Terzo livello</a:t>
            </a:r>
          </a:p>
          <a:p>
            <a:pPr lvl="3"/>
            <a:r>
              <a:rPr lang="en-US"/>
              <a:t>Quarto livello</a:t>
            </a:r>
          </a:p>
          <a:p>
            <a:pPr lvl="4"/>
            <a:r>
              <a:rPr lang="en-US"/>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A29BCB-0341-8544-BCDB-507DFEF66D48}" type="datetimeFigureOut">
              <a:rPr lang="en-US"/>
              <a:pPr/>
              <a:t>11/10/2016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7F819A-A27A-334D-B3B2-8C8F68419F6E}" type="slidenum">
              <a:rPr/>
              <a:pPr/>
              <a:t>‹#›</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www.resakss.or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resakss.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bwMode="auto">
          <a:xfrm>
            <a:off x="172356" y="2111283"/>
            <a:ext cx="8795658" cy="1470025"/>
          </a:xfrm>
          <a:noFill/>
          <a:ln>
            <a:miter lim="800000"/>
            <a:headEnd/>
            <a:tailEnd/>
          </a:ln>
        </p:spPr>
        <p:txBody>
          <a:bodyPr vert="horz" wrap="square" lIns="91440" tIns="45720" rIns="91440" bIns="45720" numCol="1" anchor="t" anchorCtr="0" compatLnSpc="1">
            <a:prstTxWarp prst="textNoShape">
              <a:avLst/>
            </a:prstTxWarp>
            <a:noAutofit/>
          </a:bodyPr>
          <a:lstStyle/>
          <a:p>
            <a:pPr lvl="0"/>
            <a:r>
              <a:rPr lang="en-US" sz="4000" b="1" dirty="0">
                <a:solidFill>
                  <a:srgbClr val="C00000"/>
                </a:solidFill>
              </a:rPr>
              <a:t>Sustainable De</a:t>
            </a:r>
            <a:r>
              <a:rPr lang="en-US" sz="4000" b="1" dirty="0" smtClean="0">
                <a:solidFill>
                  <a:srgbClr val="C00000"/>
                </a:solidFill>
              </a:rPr>
              <a:t>velopment </a:t>
            </a:r>
            <a:r>
              <a:rPr lang="en-US" sz="4000" b="1" dirty="0">
                <a:solidFill>
                  <a:srgbClr val="C00000"/>
                </a:solidFill>
              </a:rPr>
              <a:t>Goal 2: What is Africa doing about it?</a:t>
            </a:r>
            <a:endParaRPr lang="en-GB" sz="4000" b="1" dirty="0">
              <a:solidFill>
                <a:srgbClr val="C00000"/>
              </a:solidFill>
            </a:endParaRPr>
          </a:p>
        </p:txBody>
      </p:sp>
      <p:sp>
        <p:nvSpPr>
          <p:cNvPr id="3" name="Subtitle 2"/>
          <p:cNvSpPr>
            <a:spLocks noGrp="1"/>
          </p:cNvSpPr>
          <p:nvPr>
            <p:ph type="subTitle" idx="1"/>
          </p:nvPr>
        </p:nvSpPr>
        <p:spPr>
          <a:xfrm>
            <a:off x="172357" y="4026784"/>
            <a:ext cx="8795657" cy="1377554"/>
          </a:xfrm>
        </p:spPr>
        <p:txBody>
          <a:bodyPr rtlCol="0">
            <a:noAutofit/>
          </a:bodyPr>
          <a:lstStyle/>
          <a:p>
            <a:r>
              <a:rPr lang="en-US" sz="2800" b="1" dirty="0" smtClean="0">
                <a:solidFill>
                  <a:srgbClr val="00B050"/>
                </a:solidFill>
              </a:rPr>
              <a:t>Presented during the 2016 Development Research Day at Lund University, Sweden, November 10, </a:t>
            </a:r>
            <a:r>
              <a:rPr lang="en-US" sz="2800" b="1" dirty="0">
                <a:solidFill>
                  <a:srgbClr val="00B050"/>
                </a:solidFill>
              </a:rPr>
              <a:t>2016</a:t>
            </a:r>
            <a:endParaRPr lang="en-GB" sz="2800" b="1" dirty="0">
              <a:solidFill>
                <a:srgbClr val="00B050"/>
              </a:solidFill>
              <a:latin typeface="+mj-lt"/>
              <a:ea typeface="+mj-ea"/>
              <a:cs typeface="+mj-cs"/>
            </a:endParaRPr>
          </a:p>
        </p:txBody>
      </p:sp>
      <p:sp>
        <p:nvSpPr>
          <p:cNvPr id="2" name="TextBox 1"/>
          <p:cNvSpPr txBox="1"/>
          <p:nvPr/>
        </p:nvSpPr>
        <p:spPr>
          <a:xfrm>
            <a:off x="2032000" y="5882896"/>
            <a:ext cx="5181600" cy="830997"/>
          </a:xfrm>
          <a:prstGeom prst="rect">
            <a:avLst/>
          </a:prstGeom>
          <a:noFill/>
        </p:spPr>
        <p:txBody>
          <a:bodyPr wrap="square" rtlCol="0">
            <a:spAutoFit/>
          </a:bodyPr>
          <a:lstStyle/>
          <a:p>
            <a:pPr algn="ctr"/>
            <a:r>
              <a:rPr lang="en-US" sz="2400" dirty="0" smtClean="0">
                <a:solidFill>
                  <a:srgbClr val="002060"/>
                </a:solidFill>
                <a:latin typeface="+mj-lt"/>
              </a:rPr>
              <a:t>Joseph Karugia</a:t>
            </a:r>
          </a:p>
          <a:p>
            <a:pPr algn="ctr"/>
            <a:r>
              <a:rPr lang="en-US" sz="2400" dirty="0" smtClean="0">
                <a:solidFill>
                  <a:srgbClr val="002060"/>
                </a:solidFill>
                <a:latin typeface="+mj-lt"/>
              </a:rPr>
              <a:t>Coordinator, ReSAKSS-EC</a:t>
            </a:r>
            <a:r>
              <a:rPr lang="en-US" sz="2400" dirty="0" smtClean="0">
                <a:latin typeface="+mj-lt"/>
              </a:rPr>
              <a:t>A</a:t>
            </a:r>
            <a:endParaRPr lang="en-US" sz="2400" dirty="0">
              <a:latin typeface="+mj-lt"/>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356" y="1"/>
            <a:ext cx="4653643" cy="13504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01064" y="1"/>
            <a:ext cx="142875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2560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0312" y="1292119"/>
            <a:ext cx="8768220" cy="5459410"/>
          </a:xfrm>
        </p:spPr>
        <p:txBody>
          <a:bodyPr>
            <a:normAutofit/>
          </a:bodyPr>
          <a:lstStyle/>
          <a:p>
            <a:pPr>
              <a:lnSpc>
                <a:spcPct val="110000"/>
              </a:lnSpc>
              <a:buFont typeface="Arial" panose="020B0604020202020204" pitchFamily="34" charset="0"/>
              <a:buChar char="•"/>
            </a:pPr>
            <a:r>
              <a:rPr lang="en-US" sz="2800" dirty="0"/>
              <a:t>CAADP is the overarching policy framework for attaining food and nutrition security and sustainable development  through agriculture-led development at the national and regional levels</a:t>
            </a:r>
          </a:p>
          <a:p>
            <a:pPr marL="0" indent="0">
              <a:lnSpc>
                <a:spcPct val="110000"/>
              </a:lnSpc>
              <a:buNone/>
            </a:pPr>
            <a:endParaRPr lang="en-US" sz="2800" dirty="0" smtClean="0"/>
          </a:p>
          <a:p>
            <a:pPr>
              <a:lnSpc>
                <a:spcPct val="110000"/>
              </a:lnSpc>
              <a:buFont typeface="Arial" panose="020B0604020202020204" pitchFamily="34" charset="0"/>
              <a:buChar char="•"/>
            </a:pPr>
            <a:r>
              <a:rPr lang="en-US" sz="2800" dirty="0"/>
              <a:t>Initial focus was on productivity (6% growth in </a:t>
            </a:r>
            <a:r>
              <a:rPr lang="en-US" sz="2800" dirty="0" err="1"/>
              <a:t>AgGDP</a:t>
            </a:r>
            <a:r>
              <a:rPr lang="en-US" sz="2800" dirty="0"/>
              <a:t>) through increased funding to agriculture (10% on national budgets): food security added later and current emphasis is on making agriculture nutrition-sensitive</a:t>
            </a:r>
          </a:p>
        </p:txBody>
      </p:sp>
      <p:sp>
        <p:nvSpPr>
          <p:cNvPr id="4" name="TextBox 3"/>
          <p:cNvSpPr txBox="1"/>
          <p:nvPr/>
        </p:nvSpPr>
        <p:spPr>
          <a:xfrm>
            <a:off x="435835" y="328048"/>
            <a:ext cx="8197173" cy="769441"/>
          </a:xfrm>
          <a:prstGeom prst="rect">
            <a:avLst/>
          </a:prstGeom>
          <a:noFill/>
        </p:spPr>
        <p:txBody>
          <a:bodyPr wrap="square" rtlCol="0">
            <a:spAutoFit/>
          </a:bodyPr>
          <a:lstStyle/>
          <a:p>
            <a:pPr>
              <a:spcBef>
                <a:spcPct val="0"/>
              </a:spcBef>
            </a:pPr>
            <a:r>
              <a:rPr lang="en-US" sz="4400" b="1" dirty="0" smtClean="0">
                <a:solidFill>
                  <a:srgbClr val="C00000"/>
                </a:solidFill>
                <a:latin typeface="+mj-lt"/>
                <a:ea typeface="+mj-ea"/>
                <a:cs typeface="+mj-cs"/>
              </a:rPr>
              <a:t>CAADP - </a:t>
            </a:r>
            <a:r>
              <a:rPr lang="en-US" sz="4400" b="1" dirty="0" smtClean="0">
                <a:solidFill>
                  <a:srgbClr val="C00000"/>
                </a:solidFill>
              </a:rPr>
              <a:t>Key Framework for SDG 2 </a:t>
            </a:r>
            <a:endParaRPr lang="en-US" sz="4400" b="1" dirty="0">
              <a:solidFill>
                <a:srgbClr val="C00000"/>
              </a:solidFill>
              <a:latin typeface="+mj-lt"/>
              <a:ea typeface="+mj-ea"/>
              <a:cs typeface="+mj-cs"/>
            </a:endParaRPr>
          </a:p>
        </p:txBody>
      </p:sp>
    </p:spTree>
    <p:extLst>
      <p:ext uri="{BB962C8B-B14F-4D97-AF65-F5344CB8AC3E}">
        <p14:creationId xmlns:p14="http://schemas.microsoft.com/office/powerpoint/2010/main" val="34773952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9900" y="1807010"/>
            <a:ext cx="8089900" cy="2163741"/>
          </a:xfrm>
        </p:spPr>
        <p:txBody>
          <a:bodyPr>
            <a:noAutofit/>
          </a:bodyPr>
          <a:lstStyle/>
          <a:p>
            <a:r>
              <a:rPr lang="en-US" sz="4800" b="1" dirty="0" smtClean="0">
                <a:solidFill>
                  <a:srgbClr val="C00000"/>
                </a:solidFill>
              </a:rPr>
              <a:t>Status of Key </a:t>
            </a:r>
            <a:r>
              <a:rPr lang="en-US" sz="4800" b="1" dirty="0">
                <a:solidFill>
                  <a:srgbClr val="C00000"/>
                </a:solidFill>
              </a:rPr>
              <a:t>Indicators Relevant </a:t>
            </a:r>
            <a:r>
              <a:rPr lang="en-US" sz="4800" b="1" dirty="0" smtClean="0">
                <a:solidFill>
                  <a:srgbClr val="C00000"/>
                </a:solidFill>
              </a:rPr>
              <a:t>for SDG </a:t>
            </a:r>
            <a:r>
              <a:rPr lang="en-US" sz="4800" b="1" dirty="0">
                <a:solidFill>
                  <a:srgbClr val="C00000"/>
                </a:solidFill>
              </a:rPr>
              <a:t>2 </a:t>
            </a:r>
            <a:r>
              <a:rPr lang="en-US" sz="4800" b="1" dirty="0" smtClean="0">
                <a:solidFill>
                  <a:srgbClr val="C00000"/>
                </a:solidFill>
              </a:rPr>
              <a:t>in Africa</a:t>
            </a:r>
            <a:endParaRPr lang="en-US" b="1" dirty="0">
              <a:solidFill>
                <a:srgbClr val="C00000"/>
              </a:solidFill>
            </a:endParaRPr>
          </a:p>
        </p:txBody>
      </p:sp>
    </p:spTree>
    <p:extLst>
      <p:ext uri="{BB962C8B-B14F-4D97-AF65-F5344CB8AC3E}">
        <p14:creationId xmlns:p14="http://schemas.microsoft.com/office/powerpoint/2010/main" val="35717929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520" y="1149530"/>
            <a:ext cx="8768220" cy="5708469"/>
          </a:xfrm>
        </p:spPr>
        <p:txBody>
          <a:bodyPr>
            <a:normAutofit fontScale="92500" lnSpcReduction="10000"/>
          </a:bodyPr>
          <a:lstStyle/>
          <a:p>
            <a:pPr>
              <a:lnSpc>
                <a:spcPct val="150000"/>
              </a:lnSpc>
            </a:pPr>
            <a:r>
              <a:rPr lang="en-US" sz="2800" dirty="0"/>
              <a:t>Scale </a:t>
            </a:r>
            <a:r>
              <a:rPr lang="en-US" sz="2800" dirty="0" smtClean="0"/>
              <a:t>is high</a:t>
            </a:r>
          </a:p>
          <a:p>
            <a:pPr>
              <a:lnSpc>
                <a:spcPct val="150000"/>
              </a:lnSpc>
            </a:pPr>
            <a:r>
              <a:rPr lang="en-US" sz="2800" dirty="0" smtClean="0"/>
              <a:t>233 million are hungry</a:t>
            </a:r>
            <a:endParaRPr lang="en-US" sz="2800" dirty="0"/>
          </a:p>
          <a:p>
            <a:pPr>
              <a:lnSpc>
                <a:spcPct val="150000"/>
              </a:lnSpc>
            </a:pPr>
            <a:r>
              <a:rPr lang="en-US" sz="2800" dirty="0"/>
              <a:t>58 million children younger than five are </a:t>
            </a:r>
            <a:r>
              <a:rPr lang="en-US" sz="2800" dirty="0" smtClean="0"/>
              <a:t>stunted</a:t>
            </a:r>
          </a:p>
          <a:p>
            <a:pPr>
              <a:lnSpc>
                <a:spcPct val="150000"/>
              </a:lnSpc>
            </a:pPr>
            <a:r>
              <a:rPr lang="en-US" sz="2800" dirty="0"/>
              <a:t>13.9 million children younger than five are </a:t>
            </a:r>
            <a:r>
              <a:rPr lang="en-US" sz="2800" dirty="0" smtClean="0"/>
              <a:t>are wasted</a:t>
            </a:r>
          </a:p>
          <a:p>
            <a:pPr>
              <a:lnSpc>
                <a:spcPct val="150000"/>
              </a:lnSpc>
            </a:pPr>
            <a:r>
              <a:rPr lang="en-US" sz="2800" dirty="0" smtClean="0"/>
              <a:t>10.3 </a:t>
            </a:r>
            <a:r>
              <a:rPr lang="en-US" sz="2800" dirty="0"/>
              <a:t>million children younger than five </a:t>
            </a:r>
            <a:r>
              <a:rPr lang="en-US" sz="2800" dirty="0" smtClean="0"/>
              <a:t>are overweight</a:t>
            </a:r>
          </a:p>
          <a:p>
            <a:pPr>
              <a:lnSpc>
                <a:spcPct val="150000"/>
              </a:lnSpc>
            </a:pPr>
            <a:r>
              <a:rPr lang="en-US" sz="2800" dirty="0" smtClean="0"/>
              <a:t>163.6 </a:t>
            </a:r>
            <a:r>
              <a:rPr lang="en-US" sz="2800" dirty="0"/>
              <a:t>million children and women of reproductive age are </a:t>
            </a:r>
            <a:r>
              <a:rPr lang="en-US" sz="2800" dirty="0" smtClean="0"/>
              <a:t>anemic</a:t>
            </a:r>
          </a:p>
          <a:p>
            <a:pPr>
              <a:lnSpc>
                <a:spcPct val="150000"/>
              </a:lnSpc>
            </a:pPr>
            <a:r>
              <a:rPr lang="en-US" sz="2800" dirty="0" smtClean="0"/>
              <a:t>220 </a:t>
            </a:r>
            <a:r>
              <a:rPr lang="en-US" sz="2800" dirty="0"/>
              <a:t>million people are estimated to be calorie </a:t>
            </a:r>
            <a:r>
              <a:rPr lang="en-US" sz="2800" dirty="0" smtClean="0"/>
              <a:t>deficient</a:t>
            </a:r>
          </a:p>
          <a:p>
            <a:pPr>
              <a:lnSpc>
                <a:spcPct val="150000"/>
              </a:lnSpc>
            </a:pPr>
            <a:r>
              <a:rPr lang="en-US" sz="2800" dirty="0" smtClean="0"/>
              <a:t>8 </a:t>
            </a:r>
            <a:r>
              <a:rPr lang="en-US" sz="2800" dirty="0"/>
              <a:t>percent of adults older than 20 are </a:t>
            </a:r>
            <a:r>
              <a:rPr lang="en-US" sz="2800" dirty="0" smtClean="0"/>
              <a:t>obese</a:t>
            </a:r>
          </a:p>
        </p:txBody>
      </p:sp>
      <p:sp>
        <p:nvSpPr>
          <p:cNvPr id="4" name="TextBox 3"/>
          <p:cNvSpPr txBox="1"/>
          <p:nvPr/>
        </p:nvSpPr>
        <p:spPr>
          <a:xfrm>
            <a:off x="150312" y="328048"/>
            <a:ext cx="8868428" cy="769441"/>
          </a:xfrm>
          <a:prstGeom prst="rect">
            <a:avLst/>
          </a:prstGeom>
          <a:noFill/>
        </p:spPr>
        <p:txBody>
          <a:bodyPr wrap="square" rtlCol="0">
            <a:spAutoFit/>
          </a:bodyPr>
          <a:lstStyle/>
          <a:p>
            <a:pPr>
              <a:spcBef>
                <a:spcPct val="0"/>
              </a:spcBef>
            </a:pPr>
            <a:r>
              <a:rPr lang="en-US" sz="4400" b="1" dirty="0" smtClean="0">
                <a:solidFill>
                  <a:srgbClr val="C00000"/>
                </a:solidFill>
                <a:latin typeface="+mj-lt"/>
                <a:ea typeface="+mj-ea"/>
                <a:cs typeface="+mj-cs"/>
              </a:rPr>
              <a:t>Hunger and Malnutrition in Africa</a:t>
            </a:r>
          </a:p>
        </p:txBody>
      </p:sp>
    </p:spTree>
    <p:extLst>
      <p:ext uri="{BB962C8B-B14F-4D97-AF65-F5344CB8AC3E}">
        <p14:creationId xmlns:p14="http://schemas.microsoft.com/office/powerpoint/2010/main" val="12792878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802666" cy="1143000"/>
          </a:xfrm>
        </p:spPr>
        <p:txBody>
          <a:bodyPr>
            <a:noAutofit/>
          </a:bodyPr>
          <a:lstStyle/>
          <a:p>
            <a:pPr algn="l"/>
            <a:r>
              <a:rPr lang="en-US" sz="3200" b="1" dirty="0">
                <a:solidFill>
                  <a:srgbClr val="C00000"/>
                </a:solidFill>
              </a:rPr>
              <a:t>Prevalence of Undernourishment </a:t>
            </a:r>
            <a:r>
              <a:rPr lang="en-US" sz="3200" b="1" dirty="0" smtClean="0">
                <a:solidFill>
                  <a:srgbClr val="C00000"/>
                </a:solidFill>
              </a:rPr>
              <a:t/>
            </a:r>
            <a:br>
              <a:rPr lang="en-US" sz="3200" b="1" dirty="0" smtClean="0">
                <a:solidFill>
                  <a:srgbClr val="C00000"/>
                </a:solidFill>
              </a:rPr>
            </a:br>
            <a:r>
              <a:rPr lang="en-US" sz="3200" b="1" dirty="0" smtClean="0">
                <a:solidFill>
                  <a:srgbClr val="C00000"/>
                </a:solidFill>
              </a:rPr>
              <a:t>(% </a:t>
            </a:r>
            <a:r>
              <a:rPr lang="en-US" sz="3200" b="1" dirty="0">
                <a:solidFill>
                  <a:srgbClr val="C00000"/>
                </a:solidFill>
              </a:rPr>
              <a:t>of </a:t>
            </a:r>
            <a:r>
              <a:rPr lang="en-US" sz="3200" b="1" dirty="0" smtClean="0">
                <a:solidFill>
                  <a:srgbClr val="C00000"/>
                </a:solidFill>
              </a:rPr>
              <a:t>population</a:t>
            </a:r>
            <a:r>
              <a:rPr lang="en-US" sz="3200" b="1" dirty="0">
                <a:solidFill>
                  <a:srgbClr val="C00000"/>
                </a:solidFill>
              </a:rPr>
              <a:t> - annual average levels</a:t>
            </a:r>
            <a:r>
              <a:rPr lang="en-US" sz="3200" b="1" dirty="0" smtClean="0">
                <a:solidFill>
                  <a:srgbClr val="C00000"/>
                </a:solidFill>
              </a:rPr>
              <a:t>)</a:t>
            </a:r>
            <a:endParaRPr lang="en-GB" sz="3200" b="1" dirty="0">
              <a:solidFill>
                <a:srgbClr val="C0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281156332"/>
              </p:ext>
            </p:extLst>
          </p:nvPr>
        </p:nvGraphicFramePr>
        <p:xfrm>
          <a:off x="247068" y="1723366"/>
          <a:ext cx="8611967" cy="4552176"/>
        </p:xfrm>
        <a:graphic>
          <a:graphicData uri="http://schemas.openxmlformats.org/drawingml/2006/table">
            <a:tbl>
              <a:tblPr>
                <a:tableStyleId>{5C22544A-7EE6-4342-B048-85BDC9FD1C3A}</a:tableStyleId>
              </a:tblPr>
              <a:tblGrid>
                <a:gridCol w="1207285"/>
                <a:gridCol w="1756574"/>
                <a:gridCol w="1060424"/>
                <a:gridCol w="1690199"/>
                <a:gridCol w="1720037"/>
                <a:gridCol w="1177448"/>
              </a:tblGrid>
              <a:tr h="737478">
                <a:tc>
                  <a:txBody>
                    <a:bodyPr/>
                    <a:lstStyle/>
                    <a:p>
                      <a:pPr algn="l" fontAlgn="b"/>
                      <a:r>
                        <a:rPr lang="en-GB" sz="2400" b="1" u="none" strike="noStrike" dirty="0">
                          <a:effectLst/>
                        </a:rPr>
                        <a:t>Region</a:t>
                      </a:r>
                      <a:endParaRPr lang="en-GB" sz="2400" b="1" i="0" u="none" strike="noStrike" dirty="0">
                        <a:solidFill>
                          <a:srgbClr val="000000"/>
                        </a:solidFill>
                        <a:effectLst/>
                        <a:latin typeface="Calibri"/>
                      </a:endParaRPr>
                    </a:p>
                  </a:txBody>
                  <a:tcPr marL="9525" marR="9525" marT="9525" marB="0" anchor="b"/>
                </a:tc>
                <a:tc>
                  <a:txBody>
                    <a:bodyPr/>
                    <a:lstStyle/>
                    <a:p>
                      <a:pPr algn="ctr" fontAlgn="b"/>
                      <a:r>
                        <a:rPr lang="en-GB" sz="2400" b="1" u="none" strike="noStrike" dirty="0">
                          <a:effectLst/>
                        </a:rPr>
                        <a:t>(1995–2003)</a:t>
                      </a:r>
                      <a:endParaRPr lang="en-GB" sz="2400" b="1" i="0" u="none" strike="noStrike" dirty="0">
                        <a:solidFill>
                          <a:srgbClr val="000000"/>
                        </a:solidFill>
                        <a:effectLst/>
                        <a:latin typeface="Calibri"/>
                      </a:endParaRPr>
                    </a:p>
                  </a:txBody>
                  <a:tcPr marL="9525" marR="9525" marT="9525" marB="0" anchor="b"/>
                </a:tc>
                <a:tc>
                  <a:txBody>
                    <a:bodyPr/>
                    <a:lstStyle/>
                    <a:p>
                      <a:pPr algn="ctr" fontAlgn="b"/>
                      <a:r>
                        <a:rPr lang="en-GB" sz="2400" b="1" u="none" strike="noStrike" dirty="0">
                          <a:effectLst/>
                        </a:rPr>
                        <a:t>2003</a:t>
                      </a:r>
                      <a:endParaRPr lang="en-GB" sz="2400" b="1" i="0" u="none" strike="noStrike" dirty="0">
                        <a:solidFill>
                          <a:srgbClr val="000000"/>
                        </a:solidFill>
                        <a:effectLst/>
                        <a:latin typeface="Calibri"/>
                      </a:endParaRPr>
                    </a:p>
                  </a:txBody>
                  <a:tcPr marL="9525" marR="9525" marT="9525" marB="0" anchor="b"/>
                </a:tc>
                <a:tc>
                  <a:txBody>
                    <a:bodyPr/>
                    <a:lstStyle/>
                    <a:p>
                      <a:pPr algn="ctr" fontAlgn="b"/>
                      <a:r>
                        <a:rPr lang="en-GB" sz="2400" b="1" u="none" strike="noStrike" dirty="0">
                          <a:effectLst/>
                        </a:rPr>
                        <a:t>(2003–2008)</a:t>
                      </a:r>
                      <a:endParaRPr lang="en-GB" sz="2400" b="1" i="0" u="none" strike="noStrike" dirty="0">
                        <a:solidFill>
                          <a:srgbClr val="000000"/>
                        </a:solidFill>
                        <a:effectLst/>
                        <a:latin typeface="Calibri"/>
                      </a:endParaRPr>
                    </a:p>
                  </a:txBody>
                  <a:tcPr marL="9525" marR="9525" marT="9525" marB="0" anchor="b"/>
                </a:tc>
                <a:tc>
                  <a:txBody>
                    <a:bodyPr/>
                    <a:lstStyle/>
                    <a:p>
                      <a:pPr algn="ctr" fontAlgn="b"/>
                      <a:r>
                        <a:rPr lang="en-GB" sz="2400" b="1" u="none" strike="noStrike" dirty="0">
                          <a:effectLst/>
                        </a:rPr>
                        <a:t>(2008–2015)</a:t>
                      </a:r>
                      <a:endParaRPr lang="en-GB" sz="2400" b="1" i="0" u="none" strike="noStrike" dirty="0">
                        <a:solidFill>
                          <a:srgbClr val="000000"/>
                        </a:solidFill>
                        <a:effectLst/>
                        <a:latin typeface="Calibri"/>
                      </a:endParaRPr>
                    </a:p>
                  </a:txBody>
                  <a:tcPr marL="9525" marR="9525" marT="9525" marB="0" anchor="b"/>
                </a:tc>
                <a:tc>
                  <a:txBody>
                    <a:bodyPr/>
                    <a:lstStyle/>
                    <a:p>
                      <a:pPr algn="ctr" fontAlgn="b"/>
                      <a:r>
                        <a:rPr lang="en-GB" sz="2400" b="1" u="none" strike="noStrike" dirty="0">
                          <a:effectLst/>
                        </a:rPr>
                        <a:t>2015</a:t>
                      </a:r>
                      <a:endParaRPr lang="en-GB" sz="2400" b="1" i="0" u="none" strike="noStrike" dirty="0">
                        <a:solidFill>
                          <a:srgbClr val="000000"/>
                        </a:solidFill>
                        <a:effectLst/>
                        <a:latin typeface="Calibri"/>
                      </a:endParaRPr>
                    </a:p>
                  </a:txBody>
                  <a:tcPr marL="9525" marR="9525" marT="9525" marB="0" anchor="b"/>
                </a:tc>
              </a:tr>
              <a:tr h="635783">
                <a:tc>
                  <a:txBody>
                    <a:bodyPr/>
                    <a:lstStyle/>
                    <a:p>
                      <a:pPr algn="l" fontAlgn="b"/>
                      <a:r>
                        <a:rPr lang="en-GB" sz="2400" u="none" strike="noStrike" dirty="0">
                          <a:effectLst/>
                        </a:rPr>
                        <a:t>Africa</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24.3</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22.2</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20.3</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a:effectLst/>
                        </a:rPr>
                        <a:t>17. 2</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dirty="0">
                          <a:effectLst/>
                        </a:rPr>
                        <a:t>16.3</a:t>
                      </a:r>
                      <a:endParaRPr lang="en-GB" sz="2400" b="0" i="0" u="none" strike="noStrike" dirty="0">
                        <a:solidFill>
                          <a:srgbClr val="000000"/>
                        </a:solidFill>
                        <a:effectLst/>
                        <a:latin typeface="Calibri"/>
                      </a:endParaRPr>
                    </a:p>
                  </a:txBody>
                  <a:tcPr marL="9525" marR="9525" marT="9525" marB="0" anchor="b"/>
                </a:tc>
              </a:tr>
              <a:tr h="635783">
                <a:tc>
                  <a:txBody>
                    <a:bodyPr/>
                    <a:lstStyle/>
                    <a:p>
                      <a:pPr algn="l" fontAlgn="b"/>
                      <a:r>
                        <a:rPr lang="en-GB" sz="2400" u="none" strike="noStrike">
                          <a:effectLst/>
                        </a:rPr>
                        <a:t>Central</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a:effectLst/>
                        </a:rPr>
                        <a:t>37</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dirty="0">
                          <a:effectLst/>
                        </a:rPr>
                        <a:t>31.4</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29.1</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23.9</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a:effectLst/>
                        </a:rPr>
                        <a:t>22.6</a:t>
                      </a:r>
                      <a:endParaRPr lang="en-GB" sz="2400" b="0" i="0" u="none" strike="noStrike">
                        <a:solidFill>
                          <a:srgbClr val="000000"/>
                        </a:solidFill>
                        <a:effectLst/>
                        <a:latin typeface="Calibri"/>
                      </a:endParaRPr>
                    </a:p>
                  </a:txBody>
                  <a:tcPr marL="9525" marR="9525" marT="9525" marB="0" anchor="b"/>
                </a:tc>
              </a:tr>
              <a:tr h="635783">
                <a:tc>
                  <a:txBody>
                    <a:bodyPr/>
                    <a:lstStyle/>
                    <a:p>
                      <a:pPr algn="l" fontAlgn="b"/>
                      <a:r>
                        <a:rPr lang="en-GB" sz="2400" u="none" strike="noStrike" dirty="0">
                          <a:effectLst/>
                        </a:rPr>
                        <a:t>Eastern</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a:effectLst/>
                        </a:rPr>
                        <a:t>44.3</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dirty="0">
                          <a:effectLst/>
                        </a:rPr>
                        <a:t>40.1</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36.9</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31.4</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a:effectLst/>
                        </a:rPr>
                        <a:t>29.4</a:t>
                      </a:r>
                      <a:endParaRPr lang="en-GB" sz="2400" b="0" i="0" u="none" strike="noStrike">
                        <a:solidFill>
                          <a:srgbClr val="000000"/>
                        </a:solidFill>
                        <a:effectLst/>
                        <a:latin typeface="Calibri"/>
                      </a:endParaRPr>
                    </a:p>
                  </a:txBody>
                  <a:tcPr marL="9525" marR="9525" marT="9525" marB="0" anchor="b"/>
                </a:tc>
              </a:tr>
              <a:tr h="635783">
                <a:tc>
                  <a:txBody>
                    <a:bodyPr/>
                    <a:lstStyle/>
                    <a:p>
                      <a:pPr algn="l" fontAlgn="b"/>
                      <a:r>
                        <a:rPr lang="en-GB" sz="2400" u="none" strike="noStrike">
                          <a:effectLst/>
                        </a:rPr>
                        <a:t>Northern</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dirty="0">
                          <a:effectLst/>
                        </a:rPr>
                        <a:t>6.2</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5.9</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a:effectLst/>
                        </a:rPr>
                        <a:t>5.6</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dirty="0">
                          <a:effectLst/>
                        </a:rPr>
                        <a:t>5.1</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5</a:t>
                      </a:r>
                      <a:endParaRPr lang="en-GB" sz="2400" b="0" i="0" u="none" strike="noStrike" dirty="0">
                        <a:solidFill>
                          <a:srgbClr val="000000"/>
                        </a:solidFill>
                        <a:effectLst/>
                        <a:latin typeface="Calibri"/>
                      </a:endParaRPr>
                    </a:p>
                  </a:txBody>
                  <a:tcPr marL="9525" marR="9525" marT="9525" marB="0" anchor="b"/>
                </a:tc>
              </a:tr>
              <a:tr h="635783">
                <a:tc>
                  <a:txBody>
                    <a:bodyPr/>
                    <a:lstStyle/>
                    <a:p>
                      <a:pPr algn="l" fontAlgn="b"/>
                      <a:r>
                        <a:rPr lang="en-GB" sz="2400" u="none" strike="noStrike">
                          <a:effectLst/>
                        </a:rPr>
                        <a:t>Southern</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dirty="0">
                          <a:effectLst/>
                        </a:rPr>
                        <a:t>28.4</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a:effectLst/>
                        </a:rPr>
                        <a:t>26.2</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a:effectLst/>
                        </a:rPr>
                        <a:t>24.8</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a:effectLst/>
                        </a:rPr>
                        <a:t>21.1</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dirty="0">
                          <a:effectLst/>
                        </a:rPr>
                        <a:t>19.6</a:t>
                      </a:r>
                      <a:endParaRPr lang="en-GB" sz="2400" b="0" i="0" u="none" strike="noStrike" dirty="0">
                        <a:solidFill>
                          <a:srgbClr val="000000"/>
                        </a:solidFill>
                        <a:effectLst/>
                        <a:latin typeface="Calibri"/>
                      </a:endParaRPr>
                    </a:p>
                  </a:txBody>
                  <a:tcPr marL="9525" marR="9525" marT="9525" marB="0" anchor="b"/>
                </a:tc>
              </a:tr>
              <a:tr h="635783">
                <a:tc>
                  <a:txBody>
                    <a:bodyPr/>
                    <a:lstStyle/>
                    <a:p>
                      <a:pPr algn="l" fontAlgn="b"/>
                      <a:r>
                        <a:rPr lang="en-GB" sz="2400" u="none" strike="noStrike" dirty="0">
                          <a:effectLst/>
                        </a:rPr>
                        <a:t>Western</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16.1</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14.3</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12.3</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a:effectLst/>
                        </a:rPr>
                        <a:t>9.7</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dirty="0">
                          <a:effectLst/>
                        </a:rPr>
                        <a:t>9.2</a:t>
                      </a:r>
                      <a:endParaRPr lang="en-GB" sz="24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18124533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763000" cy="1143000"/>
          </a:xfrm>
        </p:spPr>
        <p:txBody>
          <a:bodyPr>
            <a:noAutofit/>
          </a:bodyPr>
          <a:lstStyle/>
          <a:p>
            <a:pPr algn="l"/>
            <a:r>
              <a:rPr lang="en-US" sz="3200" b="1" dirty="0" smtClean="0">
                <a:solidFill>
                  <a:srgbClr val="C00000"/>
                </a:solidFill>
              </a:rPr>
              <a:t>Prevalence of Underweight, Weight </a:t>
            </a:r>
            <a:r>
              <a:rPr lang="en-US" sz="3200" b="1" dirty="0">
                <a:solidFill>
                  <a:srgbClr val="C00000"/>
                </a:solidFill>
              </a:rPr>
              <a:t>for Age </a:t>
            </a:r>
            <a:r>
              <a:rPr lang="en-US" sz="3200" b="1" dirty="0" smtClean="0">
                <a:solidFill>
                  <a:srgbClr val="C00000"/>
                </a:solidFill>
              </a:rPr>
              <a:t/>
            </a:r>
            <a:br>
              <a:rPr lang="en-US" sz="3200" b="1" dirty="0" smtClean="0">
                <a:solidFill>
                  <a:srgbClr val="C00000"/>
                </a:solidFill>
              </a:rPr>
            </a:br>
            <a:r>
              <a:rPr lang="en-US" sz="3200" b="1" dirty="0" smtClean="0">
                <a:solidFill>
                  <a:srgbClr val="C00000"/>
                </a:solidFill>
              </a:rPr>
              <a:t>(% </a:t>
            </a:r>
            <a:r>
              <a:rPr lang="en-US" sz="3200" b="1" dirty="0">
                <a:solidFill>
                  <a:srgbClr val="C00000"/>
                </a:solidFill>
              </a:rPr>
              <a:t>of children under 5 - annual average levels)</a:t>
            </a:r>
            <a:endParaRPr lang="en-GB" sz="3200" b="1" dirty="0">
              <a:solidFill>
                <a:srgbClr val="C0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347994915"/>
              </p:ext>
            </p:extLst>
          </p:nvPr>
        </p:nvGraphicFramePr>
        <p:xfrm>
          <a:off x="205633" y="1902912"/>
          <a:ext cx="8686801" cy="4510415"/>
        </p:xfrm>
        <a:graphic>
          <a:graphicData uri="http://schemas.openxmlformats.org/drawingml/2006/table">
            <a:tbl>
              <a:tblPr>
                <a:tableStyleId>{5C22544A-7EE6-4342-B048-85BDC9FD1C3A}</a:tableStyleId>
              </a:tblPr>
              <a:tblGrid>
                <a:gridCol w="1252904"/>
                <a:gridCol w="1782703"/>
                <a:gridCol w="1088560"/>
                <a:gridCol w="1622486"/>
                <a:gridCol w="1709437"/>
                <a:gridCol w="1230711"/>
              </a:tblGrid>
              <a:tr h="640403">
                <a:tc>
                  <a:txBody>
                    <a:bodyPr/>
                    <a:lstStyle/>
                    <a:p>
                      <a:pPr algn="l" fontAlgn="b"/>
                      <a:r>
                        <a:rPr lang="en-GB" sz="2400" b="1" u="none" strike="noStrike" dirty="0">
                          <a:effectLst/>
                        </a:rPr>
                        <a:t>Region</a:t>
                      </a:r>
                      <a:endParaRPr lang="en-GB" sz="2400" b="1" i="0" u="none" strike="noStrike" dirty="0">
                        <a:solidFill>
                          <a:srgbClr val="000000"/>
                        </a:solidFill>
                        <a:effectLst/>
                        <a:latin typeface="Calibri"/>
                      </a:endParaRPr>
                    </a:p>
                  </a:txBody>
                  <a:tcPr marL="9429" marR="9429" marT="9429" marB="0" anchor="b"/>
                </a:tc>
                <a:tc>
                  <a:txBody>
                    <a:bodyPr/>
                    <a:lstStyle/>
                    <a:p>
                      <a:pPr algn="ctr" fontAlgn="b"/>
                      <a:r>
                        <a:rPr lang="en-GB" sz="2400" b="1" u="none" strike="noStrike" dirty="0">
                          <a:effectLst/>
                        </a:rPr>
                        <a:t>(1995–2003)</a:t>
                      </a:r>
                      <a:endParaRPr lang="en-GB" sz="2400" b="1" i="0" u="none" strike="noStrike" dirty="0">
                        <a:solidFill>
                          <a:srgbClr val="000000"/>
                        </a:solidFill>
                        <a:effectLst/>
                        <a:latin typeface="Calibri"/>
                      </a:endParaRPr>
                    </a:p>
                  </a:txBody>
                  <a:tcPr marL="9429" marR="9429" marT="9429" marB="0" anchor="b"/>
                </a:tc>
                <a:tc>
                  <a:txBody>
                    <a:bodyPr/>
                    <a:lstStyle/>
                    <a:p>
                      <a:pPr algn="ctr" fontAlgn="b"/>
                      <a:r>
                        <a:rPr lang="en-GB" sz="2400" b="1" u="none" strike="noStrike" dirty="0">
                          <a:effectLst/>
                        </a:rPr>
                        <a:t>2003</a:t>
                      </a:r>
                      <a:endParaRPr lang="en-GB" sz="2400" b="1" i="0" u="none" strike="noStrike" dirty="0">
                        <a:solidFill>
                          <a:srgbClr val="000000"/>
                        </a:solidFill>
                        <a:effectLst/>
                        <a:latin typeface="Calibri"/>
                      </a:endParaRPr>
                    </a:p>
                  </a:txBody>
                  <a:tcPr marL="9429" marR="9429" marT="9429" marB="0" anchor="b"/>
                </a:tc>
                <a:tc>
                  <a:txBody>
                    <a:bodyPr/>
                    <a:lstStyle/>
                    <a:p>
                      <a:pPr algn="ctr" fontAlgn="b"/>
                      <a:r>
                        <a:rPr lang="en-GB" sz="2400" b="1" u="none" strike="noStrike" dirty="0">
                          <a:effectLst/>
                        </a:rPr>
                        <a:t>(2003–2008)</a:t>
                      </a:r>
                      <a:endParaRPr lang="en-GB" sz="2400" b="1" i="0" u="none" strike="noStrike" dirty="0">
                        <a:solidFill>
                          <a:srgbClr val="000000"/>
                        </a:solidFill>
                        <a:effectLst/>
                        <a:latin typeface="Calibri"/>
                      </a:endParaRPr>
                    </a:p>
                  </a:txBody>
                  <a:tcPr marL="9429" marR="9429" marT="9429" marB="0" anchor="b"/>
                </a:tc>
                <a:tc>
                  <a:txBody>
                    <a:bodyPr/>
                    <a:lstStyle/>
                    <a:p>
                      <a:pPr algn="ctr" fontAlgn="b"/>
                      <a:r>
                        <a:rPr lang="en-GB" sz="2400" b="1" u="none" strike="noStrike" dirty="0">
                          <a:effectLst/>
                        </a:rPr>
                        <a:t>(2008–2015)</a:t>
                      </a:r>
                      <a:endParaRPr lang="en-GB" sz="2400" b="1" i="0" u="none" strike="noStrike" dirty="0">
                        <a:solidFill>
                          <a:srgbClr val="000000"/>
                        </a:solidFill>
                        <a:effectLst/>
                        <a:latin typeface="Calibri"/>
                      </a:endParaRPr>
                    </a:p>
                  </a:txBody>
                  <a:tcPr marL="9429" marR="9429" marT="9429" marB="0" anchor="b"/>
                </a:tc>
                <a:tc>
                  <a:txBody>
                    <a:bodyPr/>
                    <a:lstStyle/>
                    <a:p>
                      <a:pPr algn="ctr" fontAlgn="b"/>
                      <a:r>
                        <a:rPr lang="en-GB" sz="2400" b="1" u="none" strike="noStrike" dirty="0">
                          <a:effectLst/>
                        </a:rPr>
                        <a:t>2015</a:t>
                      </a:r>
                      <a:endParaRPr lang="en-GB" sz="2400" b="1" i="0" u="none" strike="noStrike" dirty="0">
                        <a:solidFill>
                          <a:srgbClr val="000000"/>
                        </a:solidFill>
                        <a:effectLst/>
                        <a:latin typeface="Calibri"/>
                      </a:endParaRPr>
                    </a:p>
                  </a:txBody>
                  <a:tcPr marL="9429" marR="9429" marT="9429" marB="0" anchor="b"/>
                </a:tc>
              </a:tr>
              <a:tr h="645002">
                <a:tc>
                  <a:txBody>
                    <a:bodyPr/>
                    <a:lstStyle/>
                    <a:p>
                      <a:pPr algn="l" fontAlgn="b"/>
                      <a:r>
                        <a:rPr lang="en-GB" sz="2400" u="none" strike="noStrike" dirty="0">
                          <a:effectLst/>
                        </a:rPr>
                        <a:t>Africa</a:t>
                      </a:r>
                      <a:endParaRPr lang="en-GB" sz="2400" b="0" i="0" u="none" strike="noStrike" dirty="0">
                        <a:solidFill>
                          <a:srgbClr val="000000"/>
                        </a:solidFill>
                        <a:effectLst/>
                        <a:latin typeface="Calibri"/>
                      </a:endParaRPr>
                    </a:p>
                  </a:txBody>
                  <a:tcPr marL="9429" marR="9429" marT="9429" marB="0" anchor="b"/>
                </a:tc>
                <a:tc>
                  <a:txBody>
                    <a:bodyPr/>
                    <a:lstStyle/>
                    <a:p>
                      <a:pPr algn="ctr" fontAlgn="b"/>
                      <a:r>
                        <a:rPr lang="en-GB" sz="2400" u="none" strike="noStrike">
                          <a:effectLst/>
                        </a:rPr>
                        <a:t>24.7</a:t>
                      </a:r>
                      <a:endParaRPr lang="en-GB" sz="2400" b="0" i="0" u="none" strike="noStrike">
                        <a:solidFill>
                          <a:srgbClr val="000000"/>
                        </a:solidFill>
                        <a:effectLst/>
                        <a:latin typeface="Calibri"/>
                      </a:endParaRPr>
                    </a:p>
                  </a:txBody>
                  <a:tcPr marL="9429" marR="9429" marT="9429" marB="0" anchor="b"/>
                </a:tc>
                <a:tc>
                  <a:txBody>
                    <a:bodyPr/>
                    <a:lstStyle/>
                    <a:p>
                      <a:pPr algn="ctr" fontAlgn="b"/>
                      <a:r>
                        <a:rPr lang="en-GB" sz="2400" u="none" strike="noStrike" dirty="0">
                          <a:effectLst/>
                        </a:rPr>
                        <a:t>23.4</a:t>
                      </a:r>
                      <a:endParaRPr lang="en-GB" sz="2400" b="0" i="0" u="none" strike="noStrike" dirty="0">
                        <a:solidFill>
                          <a:srgbClr val="000000"/>
                        </a:solidFill>
                        <a:effectLst/>
                        <a:latin typeface="Calibri"/>
                      </a:endParaRPr>
                    </a:p>
                  </a:txBody>
                  <a:tcPr marL="9429" marR="9429" marT="9429" marB="0" anchor="b"/>
                </a:tc>
                <a:tc>
                  <a:txBody>
                    <a:bodyPr/>
                    <a:lstStyle/>
                    <a:p>
                      <a:pPr algn="ctr" fontAlgn="b"/>
                      <a:r>
                        <a:rPr lang="en-GB" sz="2400" u="none" strike="noStrike">
                          <a:effectLst/>
                        </a:rPr>
                        <a:t>22.5</a:t>
                      </a:r>
                      <a:endParaRPr lang="en-GB" sz="2400" b="0" i="0" u="none" strike="noStrike">
                        <a:solidFill>
                          <a:srgbClr val="000000"/>
                        </a:solidFill>
                        <a:effectLst/>
                        <a:latin typeface="Calibri"/>
                      </a:endParaRPr>
                    </a:p>
                  </a:txBody>
                  <a:tcPr marL="9429" marR="9429" marT="9429" marB="0" anchor="b"/>
                </a:tc>
                <a:tc>
                  <a:txBody>
                    <a:bodyPr/>
                    <a:lstStyle/>
                    <a:p>
                      <a:pPr algn="ctr" fontAlgn="b"/>
                      <a:r>
                        <a:rPr lang="en-GB" sz="2400" u="none" strike="noStrike">
                          <a:effectLst/>
                        </a:rPr>
                        <a:t>20</a:t>
                      </a:r>
                      <a:endParaRPr lang="en-GB" sz="2400" b="0" i="0" u="none" strike="noStrike">
                        <a:solidFill>
                          <a:srgbClr val="000000"/>
                        </a:solidFill>
                        <a:effectLst/>
                        <a:latin typeface="Calibri"/>
                      </a:endParaRPr>
                    </a:p>
                  </a:txBody>
                  <a:tcPr marL="9429" marR="9429" marT="9429" marB="0" anchor="b"/>
                </a:tc>
                <a:tc>
                  <a:txBody>
                    <a:bodyPr/>
                    <a:lstStyle/>
                    <a:p>
                      <a:pPr algn="ctr" fontAlgn="b"/>
                      <a:r>
                        <a:rPr lang="en-GB" sz="2400" u="none" strike="noStrike">
                          <a:effectLst/>
                        </a:rPr>
                        <a:t>18.5</a:t>
                      </a:r>
                      <a:endParaRPr lang="en-GB" sz="2400" b="0" i="0" u="none" strike="noStrike">
                        <a:solidFill>
                          <a:srgbClr val="000000"/>
                        </a:solidFill>
                        <a:effectLst/>
                        <a:latin typeface="Calibri"/>
                      </a:endParaRPr>
                    </a:p>
                  </a:txBody>
                  <a:tcPr marL="9429" marR="9429" marT="9429" marB="0" anchor="b"/>
                </a:tc>
              </a:tr>
              <a:tr h="645002">
                <a:tc>
                  <a:txBody>
                    <a:bodyPr/>
                    <a:lstStyle/>
                    <a:p>
                      <a:pPr algn="l" fontAlgn="b"/>
                      <a:r>
                        <a:rPr lang="en-GB" sz="2400" u="none" strike="noStrike" dirty="0">
                          <a:effectLst/>
                        </a:rPr>
                        <a:t>Central</a:t>
                      </a:r>
                      <a:endParaRPr lang="en-GB" sz="2400" b="0" i="0" u="none" strike="noStrike" dirty="0">
                        <a:solidFill>
                          <a:srgbClr val="000000"/>
                        </a:solidFill>
                        <a:effectLst/>
                        <a:latin typeface="Calibri"/>
                      </a:endParaRPr>
                    </a:p>
                  </a:txBody>
                  <a:tcPr marL="9429" marR="9429" marT="9429" marB="0" anchor="b"/>
                </a:tc>
                <a:tc>
                  <a:txBody>
                    <a:bodyPr/>
                    <a:lstStyle/>
                    <a:p>
                      <a:pPr algn="ctr" fontAlgn="b"/>
                      <a:r>
                        <a:rPr lang="en-GB" sz="2400" u="none" strike="noStrike">
                          <a:effectLst/>
                        </a:rPr>
                        <a:t>28</a:t>
                      </a:r>
                      <a:endParaRPr lang="en-GB" sz="2400" b="0" i="0" u="none" strike="noStrike">
                        <a:solidFill>
                          <a:srgbClr val="000000"/>
                        </a:solidFill>
                        <a:effectLst/>
                        <a:latin typeface="Calibri"/>
                      </a:endParaRPr>
                    </a:p>
                  </a:txBody>
                  <a:tcPr marL="9429" marR="9429" marT="9429" marB="0" anchor="b"/>
                </a:tc>
                <a:tc>
                  <a:txBody>
                    <a:bodyPr/>
                    <a:lstStyle/>
                    <a:p>
                      <a:pPr algn="ctr" fontAlgn="b"/>
                      <a:r>
                        <a:rPr lang="en-GB" sz="2400" u="none" strike="noStrike" dirty="0">
                          <a:effectLst/>
                        </a:rPr>
                        <a:t>26.6</a:t>
                      </a:r>
                      <a:endParaRPr lang="en-GB" sz="2400" b="0" i="0" u="none" strike="noStrike" dirty="0">
                        <a:solidFill>
                          <a:srgbClr val="000000"/>
                        </a:solidFill>
                        <a:effectLst/>
                        <a:latin typeface="Calibri"/>
                      </a:endParaRPr>
                    </a:p>
                  </a:txBody>
                  <a:tcPr marL="9429" marR="9429" marT="9429" marB="0" anchor="b"/>
                </a:tc>
                <a:tc>
                  <a:txBody>
                    <a:bodyPr/>
                    <a:lstStyle/>
                    <a:p>
                      <a:pPr algn="ctr" fontAlgn="b"/>
                      <a:r>
                        <a:rPr lang="en-GB" sz="2400" u="none" strike="noStrike">
                          <a:effectLst/>
                        </a:rPr>
                        <a:t>26</a:t>
                      </a:r>
                      <a:endParaRPr lang="en-GB" sz="2400" b="0" i="0" u="none" strike="noStrike">
                        <a:solidFill>
                          <a:srgbClr val="000000"/>
                        </a:solidFill>
                        <a:effectLst/>
                        <a:latin typeface="Calibri"/>
                      </a:endParaRPr>
                    </a:p>
                  </a:txBody>
                  <a:tcPr marL="9429" marR="9429" marT="9429" marB="0" anchor="b"/>
                </a:tc>
                <a:tc>
                  <a:txBody>
                    <a:bodyPr/>
                    <a:lstStyle/>
                    <a:p>
                      <a:pPr algn="ctr" fontAlgn="b"/>
                      <a:r>
                        <a:rPr lang="en-GB" sz="2400" u="none" strike="noStrike">
                          <a:effectLst/>
                        </a:rPr>
                        <a:t>23.7</a:t>
                      </a:r>
                      <a:endParaRPr lang="en-GB" sz="2400" b="0" i="0" u="none" strike="noStrike">
                        <a:solidFill>
                          <a:srgbClr val="000000"/>
                        </a:solidFill>
                        <a:effectLst/>
                        <a:latin typeface="Calibri"/>
                      </a:endParaRPr>
                    </a:p>
                  </a:txBody>
                  <a:tcPr marL="9429" marR="9429" marT="9429" marB="0" anchor="b"/>
                </a:tc>
                <a:tc>
                  <a:txBody>
                    <a:bodyPr/>
                    <a:lstStyle/>
                    <a:p>
                      <a:pPr algn="ctr" fontAlgn="b"/>
                      <a:r>
                        <a:rPr lang="en-GB" sz="2400" u="none" strike="noStrike">
                          <a:effectLst/>
                        </a:rPr>
                        <a:t>22.9</a:t>
                      </a:r>
                      <a:endParaRPr lang="en-GB" sz="2400" b="0" i="0" u="none" strike="noStrike">
                        <a:solidFill>
                          <a:srgbClr val="000000"/>
                        </a:solidFill>
                        <a:effectLst/>
                        <a:latin typeface="Calibri"/>
                      </a:endParaRPr>
                    </a:p>
                  </a:txBody>
                  <a:tcPr marL="9429" marR="9429" marT="9429" marB="0" anchor="b"/>
                </a:tc>
              </a:tr>
              <a:tr h="645002">
                <a:tc>
                  <a:txBody>
                    <a:bodyPr/>
                    <a:lstStyle/>
                    <a:p>
                      <a:pPr algn="l" fontAlgn="b"/>
                      <a:r>
                        <a:rPr lang="en-GB" sz="2400" u="none" strike="noStrike" dirty="0">
                          <a:effectLst/>
                        </a:rPr>
                        <a:t>Eastern</a:t>
                      </a:r>
                      <a:endParaRPr lang="en-GB" sz="2400" b="0" i="0" u="none" strike="noStrike" dirty="0">
                        <a:solidFill>
                          <a:srgbClr val="000000"/>
                        </a:solidFill>
                        <a:effectLst/>
                        <a:latin typeface="Calibri"/>
                      </a:endParaRPr>
                    </a:p>
                  </a:txBody>
                  <a:tcPr marL="9429" marR="9429" marT="9429" marB="0" anchor="b"/>
                </a:tc>
                <a:tc>
                  <a:txBody>
                    <a:bodyPr/>
                    <a:lstStyle/>
                    <a:p>
                      <a:pPr algn="ctr" fontAlgn="b"/>
                      <a:r>
                        <a:rPr lang="en-GB" sz="2400" u="none" strike="noStrike">
                          <a:effectLst/>
                        </a:rPr>
                        <a:t>29.8</a:t>
                      </a:r>
                      <a:endParaRPr lang="en-GB" sz="2400" b="0" i="0" u="none" strike="noStrike">
                        <a:solidFill>
                          <a:srgbClr val="000000"/>
                        </a:solidFill>
                        <a:effectLst/>
                        <a:latin typeface="Calibri"/>
                      </a:endParaRPr>
                    </a:p>
                  </a:txBody>
                  <a:tcPr marL="9429" marR="9429" marT="9429" marB="0" anchor="b"/>
                </a:tc>
                <a:tc>
                  <a:txBody>
                    <a:bodyPr/>
                    <a:lstStyle/>
                    <a:p>
                      <a:pPr algn="ctr" fontAlgn="b"/>
                      <a:r>
                        <a:rPr lang="en-GB" sz="2400" u="none" strike="noStrike">
                          <a:effectLst/>
                        </a:rPr>
                        <a:t>27.4</a:t>
                      </a:r>
                      <a:endParaRPr lang="en-GB" sz="2400" b="0" i="0" u="none" strike="noStrike">
                        <a:solidFill>
                          <a:srgbClr val="000000"/>
                        </a:solidFill>
                        <a:effectLst/>
                        <a:latin typeface="Calibri"/>
                      </a:endParaRPr>
                    </a:p>
                  </a:txBody>
                  <a:tcPr marL="9429" marR="9429" marT="9429" marB="0" anchor="b"/>
                </a:tc>
                <a:tc>
                  <a:txBody>
                    <a:bodyPr/>
                    <a:lstStyle/>
                    <a:p>
                      <a:pPr algn="ctr" fontAlgn="b"/>
                      <a:r>
                        <a:rPr lang="en-GB" sz="2400" u="none" strike="noStrike" dirty="0">
                          <a:effectLst/>
                        </a:rPr>
                        <a:t>26.2</a:t>
                      </a:r>
                      <a:endParaRPr lang="en-GB" sz="2400" b="0" i="0" u="none" strike="noStrike" dirty="0">
                        <a:solidFill>
                          <a:srgbClr val="000000"/>
                        </a:solidFill>
                        <a:effectLst/>
                        <a:latin typeface="Calibri"/>
                      </a:endParaRPr>
                    </a:p>
                  </a:txBody>
                  <a:tcPr marL="9429" marR="9429" marT="9429" marB="0" anchor="b"/>
                </a:tc>
                <a:tc>
                  <a:txBody>
                    <a:bodyPr/>
                    <a:lstStyle/>
                    <a:p>
                      <a:pPr algn="ctr" fontAlgn="b"/>
                      <a:r>
                        <a:rPr lang="en-GB" sz="2400" u="none" strike="noStrike">
                          <a:effectLst/>
                        </a:rPr>
                        <a:t>23</a:t>
                      </a:r>
                      <a:endParaRPr lang="en-GB" sz="2400" b="0" i="0" u="none" strike="noStrike">
                        <a:solidFill>
                          <a:srgbClr val="000000"/>
                        </a:solidFill>
                        <a:effectLst/>
                        <a:latin typeface="Calibri"/>
                      </a:endParaRPr>
                    </a:p>
                  </a:txBody>
                  <a:tcPr marL="9429" marR="9429" marT="9429" marB="0" anchor="b"/>
                </a:tc>
                <a:tc>
                  <a:txBody>
                    <a:bodyPr/>
                    <a:lstStyle/>
                    <a:p>
                      <a:pPr algn="ctr" fontAlgn="b"/>
                      <a:r>
                        <a:rPr lang="en-GB" sz="2400" u="none" strike="noStrike">
                          <a:effectLst/>
                        </a:rPr>
                        <a:t>21.4</a:t>
                      </a:r>
                      <a:endParaRPr lang="en-GB" sz="2400" b="0" i="0" u="none" strike="noStrike">
                        <a:solidFill>
                          <a:srgbClr val="000000"/>
                        </a:solidFill>
                        <a:effectLst/>
                        <a:latin typeface="Calibri"/>
                      </a:endParaRPr>
                    </a:p>
                  </a:txBody>
                  <a:tcPr marL="9429" marR="9429" marT="9429" marB="0" anchor="b"/>
                </a:tc>
              </a:tr>
              <a:tr h="645002">
                <a:tc>
                  <a:txBody>
                    <a:bodyPr/>
                    <a:lstStyle/>
                    <a:p>
                      <a:pPr algn="l" fontAlgn="b"/>
                      <a:r>
                        <a:rPr lang="en-GB" sz="2400" u="none" strike="noStrike" dirty="0">
                          <a:effectLst/>
                        </a:rPr>
                        <a:t>Northern</a:t>
                      </a:r>
                      <a:endParaRPr lang="en-GB" sz="2400" b="0" i="0" u="none" strike="noStrike" dirty="0">
                        <a:solidFill>
                          <a:srgbClr val="000000"/>
                        </a:solidFill>
                        <a:effectLst/>
                        <a:latin typeface="Calibri"/>
                      </a:endParaRPr>
                    </a:p>
                  </a:txBody>
                  <a:tcPr marL="9429" marR="9429" marT="9429" marB="0" anchor="b"/>
                </a:tc>
                <a:tc>
                  <a:txBody>
                    <a:bodyPr/>
                    <a:lstStyle/>
                    <a:p>
                      <a:pPr algn="ctr" fontAlgn="b"/>
                      <a:r>
                        <a:rPr lang="en-GB" sz="2400" u="none" strike="noStrike" dirty="0">
                          <a:effectLst/>
                        </a:rPr>
                        <a:t>8.6</a:t>
                      </a:r>
                      <a:endParaRPr lang="en-GB" sz="2400" b="0" i="0" u="none" strike="noStrike" dirty="0">
                        <a:solidFill>
                          <a:srgbClr val="000000"/>
                        </a:solidFill>
                        <a:effectLst/>
                        <a:latin typeface="Calibri"/>
                      </a:endParaRPr>
                    </a:p>
                  </a:txBody>
                  <a:tcPr marL="9429" marR="9429" marT="9429" marB="0" anchor="b"/>
                </a:tc>
                <a:tc>
                  <a:txBody>
                    <a:bodyPr/>
                    <a:lstStyle/>
                    <a:p>
                      <a:pPr algn="ctr" fontAlgn="b"/>
                      <a:r>
                        <a:rPr lang="en-GB" sz="2400" u="none" strike="noStrike">
                          <a:effectLst/>
                        </a:rPr>
                        <a:t>8.2</a:t>
                      </a:r>
                      <a:endParaRPr lang="en-GB" sz="2400" b="0" i="0" u="none" strike="noStrike">
                        <a:solidFill>
                          <a:srgbClr val="000000"/>
                        </a:solidFill>
                        <a:effectLst/>
                        <a:latin typeface="Calibri"/>
                      </a:endParaRPr>
                    </a:p>
                  </a:txBody>
                  <a:tcPr marL="9429" marR="9429" marT="9429" marB="0" anchor="b"/>
                </a:tc>
                <a:tc>
                  <a:txBody>
                    <a:bodyPr/>
                    <a:lstStyle/>
                    <a:p>
                      <a:pPr algn="ctr" fontAlgn="b"/>
                      <a:r>
                        <a:rPr lang="en-GB" sz="2400" u="none" strike="noStrike" dirty="0">
                          <a:effectLst/>
                        </a:rPr>
                        <a:t>6.9</a:t>
                      </a:r>
                      <a:endParaRPr lang="en-GB" sz="2400" b="0" i="0" u="none" strike="noStrike" dirty="0">
                        <a:solidFill>
                          <a:srgbClr val="000000"/>
                        </a:solidFill>
                        <a:effectLst/>
                        <a:latin typeface="Calibri"/>
                      </a:endParaRPr>
                    </a:p>
                  </a:txBody>
                  <a:tcPr marL="9429" marR="9429" marT="9429" marB="0" anchor="b"/>
                </a:tc>
                <a:tc>
                  <a:txBody>
                    <a:bodyPr/>
                    <a:lstStyle/>
                    <a:p>
                      <a:pPr algn="ctr" fontAlgn="b"/>
                      <a:r>
                        <a:rPr lang="en-GB" sz="2400" u="none" strike="noStrike" dirty="0">
                          <a:effectLst/>
                        </a:rPr>
                        <a:t>5.6</a:t>
                      </a:r>
                      <a:endParaRPr lang="en-GB" sz="2400" b="0" i="0" u="none" strike="noStrike" dirty="0">
                        <a:solidFill>
                          <a:srgbClr val="000000"/>
                        </a:solidFill>
                        <a:effectLst/>
                        <a:latin typeface="Calibri"/>
                      </a:endParaRPr>
                    </a:p>
                  </a:txBody>
                  <a:tcPr marL="9429" marR="9429" marT="9429" marB="0" anchor="b"/>
                </a:tc>
                <a:tc>
                  <a:txBody>
                    <a:bodyPr/>
                    <a:lstStyle/>
                    <a:p>
                      <a:pPr algn="ctr" fontAlgn="b"/>
                      <a:r>
                        <a:rPr lang="en-GB" sz="2400" u="none" strike="noStrike">
                          <a:effectLst/>
                        </a:rPr>
                        <a:t>5.2</a:t>
                      </a:r>
                      <a:endParaRPr lang="en-GB" sz="2400" b="0" i="0" u="none" strike="noStrike">
                        <a:solidFill>
                          <a:srgbClr val="000000"/>
                        </a:solidFill>
                        <a:effectLst/>
                        <a:latin typeface="Calibri"/>
                      </a:endParaRPr>
                    </a:p>
                  </a:txBody>
                  <a:tcPr marL="9429" marR="9429" marT="9429" marB="0" anchor="b"/>
                </a:tc>
              </a:tr>
              <a:tr h="645002">
                <a:tc>
                  <a:txBody>
                    <a:bodyPr/>
                    <a:lstStyle/>
                    <a:p>
                      <a:pPr algn="l" fontAlgn="b"/>
                      <a:r>
                        <a:rPr lang="en-GB" sz="2400" u="none" strike="noStrike" dirty="0">
                          <a:effectLst/>
                        </a:rPr>
                        <a:t>Southern</a:t>
                      </a:r>
                      <a:endParaRPr lang="en-GB" sz="2400" b="0" i="0" u="none" strike="noStrike" dirty="0">
                        <a:solidFill>
                          <a:srgbClr val="000000"/>
                        </a:solidFill>
                        <a:effectLst/>
                        <a:latin typeface="Calibri"/>
                      </a:endParaRPr>
                    </a:p>
                  </a:txBody>
                  <a:tcPr marL="9429" marR="9429" marT="9429" marB="0" anchor="b"/>
                </a:tc>
                <a:tc>
                  <a:txBody>
                    <a:bodyPr/>
                    <a:lstStyle/>
                    <a:p>
                      <a:pPr algn="ctr" fontAlgn="b"/>
                      <a:r>
                        <a:rPr lang="en-GB" sz="2400" u="none" strike="noStrike">
                          <a:effectLst/>
                        </a:rPr>
                        <a:t>18.5</a:t>
                      </a:r>
                      <a:endParaRPr lang="en-GB" sz="2400" b="0" i="0" u="none" strike="noStrike">
                        <a:solidFill>
                          <a:srgbClr val="000000"/>
                        </a:solidFill>
                        <a:effectLst/>
                        <a:latin typeface="Calibri"/>
                      </a:endParaRPr>
                    </a:p>
                  </a:txBody>
                  <a:tcPr marL="9429" marR="9429" marT="9429" marB="0" anchor="b"/>
                </a:tc>
                <a:tc>
                  <a:txBody>
                    <a:bodyPr/>
                    <a:lstStyle/>
                    <a:p>
                      <a:pPr algn="ctr" fontAlgn="b"/>
                      <a:r>
                        <a:rPr lang="en-GB" sz="2400" u="none" strike="noStrike">
                          <a:effectLst/>
                        </a:rPr>
                        <a:t>17</a:t>
                      </a:r>
                      <a:endParaRPr lang="en-GB" sz="2400" b="0" i="0" u="none" strike="noStrike">
                        <a:solidFill>
                          <a:srgbClr val="000000"/>
                        </a:solidFill>
                        <a:effectLst/>
                        <a:latin typeface="Calibri"/>
                      </a:endParaRPr>
                    </a:p>
                  </a:txBody>
                  <a:tcPr marL="9429" marR="9429" marT="9429" marB="0" anchor="b"/>
                </a:tc>
                <a:tc>
                  <a:txBody>
                    <a:bodyPr/>
                    <a:lstStyle/>
                    <a:p>
                      <a:pPr algn="ctr" fontAlgn="b"/>
                      <a:r>
                        <a:rPr lang="en-GB" sz="2400" u="none" strike="noStrike">
                          <a:effectLst/>
                        </a:rPr>
                        <a:t>15.6</a:t>
                      </a:r>
                      <a:endParaRPr lang="en-GB" sz="2400" b="0" i="0" u="none" strike="noStrike">
                        <a:solidFill>
                          <a:srgbClr val="000000"/>
                        </a:solidFill>
                        <a:effectLst/>
                        <a:latin typeface="Calibri"/>
                      </a:endParaRPr>
                    </a:p>
                  </a:txBody>
                  <a:tcPr marL="9429" marR="9429" marT="9429" marB="0" anchor="b"/>
                </a:tc>
                <a:tc>
                  <a:txBody>
                    <a:bodyPr/>
                    <a:lstStyle/>
                    <a:p>
                      <a:pPr algn="ctr" fontAlgn="b"/>
                      <a:r>
                        <a:rPr lang="en-GB" sz="2400" u="none" strike="noStrike" dirty="0">
                          <a:effectLst/>
                        </a:rPr>
                        <a:t>12.3</a:t>
                      </a:r>
                      <a:endParaRPr lang="en-GB" sz="2400" b="0" i="0" u="none" strike="noStrike" dirty="0">
                        <a:solidFill>
                          <a:srgbClr val="000000"/>
                        </a:solidFill>
                        <a:effectLst/>
                        <a:latin typeface="Calibri"/>
                      </a:endParaRPr>
                    </a:p>
                  </a:txBody>
                  <a:tcPr marL="9429" marR="9429" marT="9429" marB="0" anchor="b"/>
                </a:tc>
                <a:tc>
                  <a:txBody>
                    <a:bodyPr/>
                    <a:lstStyle/>
                    <a:p>
                      <a:pPr algn="ctr" fontAlgn="b"/>
                      <a:r>
                        <a:rPr lang="en-GB" sz="2400" u="none" strike="noStrike">
                          <a:effectLst/>
                        </a:rPr>
                        <a:t>10.8</a:t>
                      </a:r>
                      <a:endParaRPr lang="en-GB" sz="2400" b="0" i="0" u="none" strike="noStrike">
                        <a:solidFill>
                          <a:srgbClr val="000000"/>
                        </a:solidFill>
                        <a:effectLst/>
                        <a:latin typeface="Calibri"/>
                      </a:endParaRPr>
                    </a:p>
                  </a:txBody>
                  <a:tcPr marL="9429" marR="9429" marT="9429" marB="0" anchor="b"/>
                </a:tc>
              </a:tr>
              <a:tr h="645002">
                <a:tc>
                  <a:txBody>
                    <a:bodyPr/>
                    <a:lstStyle/>
                    <a:p>
                      <a:pPr algn="l" fontAlgn="b"/>
                      <a:r>
                        <a:rPr lang="en-GB" sz="2400" u="none" strike="noStrike" dirty="0">
                          <a:effectLst/>
                        </a:rPr>
                        <a:t>Western</a:t>
                      </a:r>
                      <a:endParaRPr lang="en-GB" sz="2400" b="0" i="0" u="none" strike="noStrike" dirty="0">
                        <a:solidFill>
                          <a:srgbClr val="000000"/>
                        </a:solidFill>
                        <a:effectLst/>
                        <a:latin typeface="Calibri"/>
                      </a:endParaRPr>
                    </a:p>
                  </a:txBody>
                  <a:tcPr marL="9429" marR="9429" marT="9429" marB="0" anchor="b"/>
                </a:tc>
                <a:tc>
                  <a:txBody>
                    <a:bodyPr/>
                    <a:lstStyle/>
                    <a:p>
                      <a:pPr algn="ctr" fontAlgn="b"/>
                      <a:r>
                        <a:rPr lang="en-GB" sz="2400" u="none" strike="noStrike" dirty="0">
                          <a:effectLst/>
                        </a:rPr>
                        <a:t>27.9</a:t>
                      </a:r>
                      <a:endParaRPr lang="en-GB" sz="2400" b="0" i="0" u="none" strike="noStrike" dirty="0">
                        <a:solidFill>
                          <a:srgbClr val="000000"/>
                        </a:solidFill>
                        <a:effectLst/>
                        <a:latin typeface="Calibri"/>
                      </a:endParaRPr>
                    </a:p>
                  </a:txBody>
                  <a:tcPr marL="9429" marR="9429" marT="9429" marB="0" anchor="b"/>
                </a:tc>
                <a:tc>
                  <a:txBody>
                    <a:bodyPr/>
                    <a:lstStyle/>
                    <a:p>
                      <a:pPr algn="ctr" fontAlgn="b"/>
                      <a:r>
                        <a:rPr lang="en-GB" sz="2400" u="none" strike="noStrike" dirty="0">
                          <a:effectLst/>
                        </a:rPr>
                        <a:t>26.7</a:t>
                      </a:r>
                      <a:endParaRPr lang="en-GB" sz="2400" b="0" i="0" u="none" strike="noStrike" dirty="0">
                        <a:solidFill>
                          <a:srgbClr val="000000"/>
                        </a:solidFill>
                        <a:effectLst/>
                        <a:latin typeface="Calibri"/>
                      </a:endParaRPr>
                    </a:p>
                  </a:txBody>
                  <a:tcPr marL="9429" marR="9429" marT="9429" marB="0" anchor="b"/>
                </a:tc>
                <a:tc>
                  <a:txBody>
                    <a:bodyPr/>
                    <a:lstStyle/>
                    <a:p>
                      <a:pPr algn="ctr" fontAlgn="b"/>
                      <a:r>
                        <a:rPr lang="en-GB" sz="2400" u="none" strike="noStrike" dirty="0">
                          <a:effectLst/>
                        </a:rPr>
                        <a:t>26</a:t>
                      </a:r>
                      <a:endParaRPr lang="en-GB" sz="2400" b="0" i="0" u="none" strike="noStrike" dirty="0">
                        <a:solidFill>
                          <a:srgbClr val="000000"/>
                        </a:solidFill>
                        <a:effectLst/>
                        <a:latin typeface="Calibri"/>
                      </a:endParaRPr>
                    </a:p>
                  </a:txBody>
                  <a:tcPr marL="9429" marR="9429" marT="9429" marB="0" anchor="b"/>
                </a:tc>
                <a:tc>
                  <a:txBody>
                    <a:bodyPr/>
                    <a:lstStyle/>
                    <a:p>
                      <a:pPr algn="ctr" fontAlgn="b"/>
                      <a:r>
                        <a:rPr lang="en-GB" sz="2400" u="none" strike="noStrike" dirty="0">
                          <a:effectLst/>
                        </a:rPr>
                        <a:t>24.2</a:t>
                      </a:r>
                      <a:endParaRPr lang="en-GB" sz="2400" b="0" i="0" u="none" strike="noStrike" dirty="0">
                        <a:solidFill>
                          <a:srgbClr val="000000"/>
                        </a:solidFill>
                        <a:effectLst/>
                        <a:latin typeface="Calibri"/>
                      </a:endParaRPr>
                    </a:p>
                  </a:txBody>
                  <a:tcPr marL="9429" marR="9429" marT="9429" marB="0" anchor="b"/>
                </a:tc>
                <a:tc>
                  <a:txBody>
                    <a:bodyPr/>
                    <a:lstStyle/>
                    <a:p>
                      <a:pPr algn="ctr" fontAlgn="b"/>
                      <a:r>
                        <a:rPr lang="en-GB" sz="2400" u="none" strike="noStrike" dirty="0">
                          <a:effectLst/>
                        </a:rPr>
                        <a:t>22.1</a:t>
                      </a:r>
                      <a:endParaRPr lang="en-GB" sz="2400" b="0" i="0" u="none" strike="noStrike" dirty="0">
                        <a:solidFill>
                          <a:srgbClr val="000000"/>
                        </a:solidFill>
                        <a:effectLst/>
                        <a:latin typeface="Calibri"/>
                      </a:endParaRPr>
                    </a:p>
                  </a:txBody>
                  <a:tcPr marL="9429" marR="9429" marT="9429" marB="0" anchor="b"/>
                </a:tc>
              </a:tr>
            </a:tbl>
          </a:graphicData>
        </a:graphic>
      </p:graphicFrame>
    </p:spTree>
    <p:extLst>
      <p:ext uri="{BB962C8B-B14F-4D97-AF65-F5344CB8AC3E}">
        <p14:creationId xmlns:p14="http://schemas.microsoft.com/office/powerpoint/2010/main" val="26955452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a:solidFill>
                  <a:srgbClr val="C00000"/>
                </a:solidFill>
              </a:rPr>
              <a:t>Prevalence </a:t>
            </a:r>
            <a:r>
              <a:rPr lang="en-US" sz="3200" b="1" dirty="0" smtClean="0">
                <a:solidFill>
                  <a:srgbClr val="C00000"/>
                </a:solidFill>
              </a:rPr>
              <a:t>of </a:t>
            </a:r>
            <a:r>
              <a:rPr lang="en-US" sz="3200" b="1" dirty="0">
                <a:solidFill>
                  <a:srgbClr val="C00000"/>
                </a:solidFill>
              </a:rPr>
              <a:t>Stunting, Height </a:t>
            </a:r>
            <a:r>
              <a:rPr lang="en-US" sz="3200" b="1" dirty="0" smtClean="0">
                <a:solidFill>
                  <a:srgbClr val="C00000"/>
                </a:solidFill>
              </a:rPr>
              <a:t>for </a:t>
            </a:r>
            <a:r>
              <a:rPr lang="en-US" sz="3200" b="1" dirty="0">
                <a:solidFill>
                  <a:srgbClr val="C00000"/>
                </a:solidFill>
              </a:rPr>
              <a:t>Age </a:t>
            </a:r>
            <a:r>
              <a:rPr lang="en-US" sz="3200" b="1" dirty="0" smtClean="0">
                <a:solidFill>
                  <a:srgbClr val="C00000"/>
                </a:solidFill>
              </a:rPr>
              <a:t/>
            </a:r>
            <a:br>
              <a:rPr lang="en-US" sz="3200" b="1" dirty="0" smtClean="0">
                <a:solidFill>
                  <a:srgbClr val="C00000"/>
                </a:solidFill>
              </a:rPr>
            </a:br>
            <a:r>
              <a:rPr lang="en-US" sz="3200" b="1" dirty="0" smtClean="0">
                <a:solidFill>
                  <a:srgbClr val="C00000"/>
                </a:solidFill>
              </a:rPr>
              <a:t>(% </a:t>
            </a:r>
            <a:r>
              <a:rPr lang="en-US" sz="3200" b="1" dirty="0">
                <a:solidFill>
                  <a:srgbClr val="C00000"/>
                </a:solidFill>
              </a:rPr>
              <a:t>of children under </a:t>
            </a:r>
            <a:r>
              <a:rPr lang="en-US" sz="3200" b="1" dirty="0" smtClean="0">
                <a:solidFill>
                  <a:srgbClr val="C00000"/>
                </a:solidFill>
              </a:rPr>
              <a:t>5 </a:t>
            </a:r>
            <a:r>
              <a:rPr lang="en-US" sz="3200" b="1" dirty="0">
                <a:solidFill>
                  <a:srgbClr val="C00000"/>
                </a:solidFill>
              </a:rPr>
              <a:t>- annual average </a:t>
            </a:r>
            <a:r>
              <a:rPr lang="en-US" sz="3200" b="1" dirty="0" smtClean="0">
                <a:solidFill>
                  <a:srgbClr val="C00000"/>
                </a:solidFill>
              </a:rPr>
              <a:t>levels)</a:t>
            </a:r>
            <a:endParaRPr lang="en-GB" sz="3200" b="1" dirty="0">
              <a:solidFill>
                <a:srgbClr val="C0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227785485"/>
              </p:ext>
            </p:extLst>
          </p:nvPr>
        </p:nvGraphicFramePr>
        <p:xfrm>
          <a:off x="150312" y="1778695"/>
          <a:ext cx="8855904" cy="4745926"/>
        </p:xfrm>
        <a:graphic>
          <a:graphicData uri="http://schemas.openxmlformats.org/drawingml/2006/table">
            <a:tbl>
              <a:tblPr>
                <a:tableStyleId>{5C22544A-7EE6-4342-B048-85BDC9FD1C3A}</a:tableStyleId>
              </a:tblPr>
              <a:tblGrid>
                <a:gridCol w="1265129"/>
                <a:gridCol w="1653226"/>
                <a:gridCol w="1315443"/>
                <a:gridCol w="1659976"/>
                <a:gridCol w="1774669"/>
                <a:gridCol w="1187461"/>
              </a:tblGrid>
              <a:tr h="708274">
                <a:tc>
                  <a:txBody>
                    <a:bodyPr/>
                    <a:lstStyle/>
                    <a:p>
                      <a:pPr algn="l" fontAlgn="b"/>
                      <a:r>
                        <a:rPr lang="en-GB" sz="2400" b="1" u="none" strike="noStrike" dirty="0">
                          <a:effectLst/>
                        </a:rPr>
                        <a:t>Region</a:t>
                      </a:r>
                      <a:endParaRPr lang="en-GB" sz="2400" b="1" i="0" u="none" strike="noStrike" dirty="0">
                        <a:solidFill>
                          <a:srgbClr val="000000"/>
                        </a:solidFill>
                        <a:effectLst/>
                        <a:latin typeface="Calibri"/>
                      </a:endParaRPr>
                    </a:p>
                  </a:txBody>
                  <a:tcPr marL="9525" marR="9525" marT="9525" marB="0" anchor="b"/>
                </a:tc>
                <a:tc>
                  <a:txBody>
                    <a:bodyPr/>
                    <a:lstStyle/>
                    <a:p>
                      <a:pPr algn="ctr" fontAlgn="b"/>
                      <a:r>
                        <a:rPr lang="en-GB" sz="2400" b="1" u="none" strike="noStrike" dirty="0">
                          <a:effectLst/>
                        </a:rPr>
                        <a:t>(1995–2003)</a:t>
                      </a:r>
                      <a:endParaRPr lang="en-GB" sz="2400" b="1" i="0" u="none" strike="noStrike" dirty="0">
                        <a:solidFill>
                          <a:srgbClr val="000000"/>
                        </a:solidFill>
                        <a:effectLst/>
                        <a:latin typeface="Calibri"/>
                      </a:endParaRPr>
                    </a:p>
                  </a:txBody>
                  <a:tcPr marL="9525" marR="9525" marT="9525" marB="0" anchor="b"/>
                </a:tc>
                <a:tc>
                  <a:txBody>
                    <a:bodyPr/>
                    <a:lstStyle/>
                    <a:p>
                      <a:pPr algn="ctr" fontAlgn="b"/>
                      <a:r>
                        <a:rPr lang="en-GB" sz="2400" b="1" u="none" strike="noStrike" dirty="0">
                          <a:effectLst/>
                        </a:rPr>
                        <a:t>2003</a:t>
                      </a:r>
                      <a:endParaRPr lang="en-GB" sz="2400" b="1" i="0" u="none" strike="noStrike" dirty="0">
                        <a:solidFill>
                          <a:srgbClr val="000000"/>
                        </a:solidFill>
                        <a:effectLst/>
                        <a:latin typeface="Calibri"/>
                      </a:endParaRPr>
                    </a:p>
                  </a:txBody>
                  <a:tcPr marL="9525" marR="9525" marT="9525" marB="0" anchor="b"/>
                </a:tc>
                <a:tc>
                  <a:txBody>
                    <a:bodyPr/>
                    <a:lstStyle/>
                    <a:p>
                      <a:pPr algn="ctr" fontAlgn="b"/>
                      <a:r>
                        <a:rPr lang="en-GB" sz="2400" b="1" u="none" strike="noStrike">
                          <a:effectLst/>
                        </a:rPr>
                        <a:t>(2003–2008)</a:t>
                      </a:r>
                      <a:endParaRPr lang="en-GB" sz="2400" b="1" i="0" u="none" strike="noStrike">
                        <a:solidFill>
                          <a:srgbClr val="000000"/>
                        </a:solidFill>
                        <a:effectLst/>
                        <a:latin typeface="Calibri"/>
                      </a:endParaRPr>
                    </a:p>
                  </a:txBody>
                  <a:tcPr marL="9525" marR="9525" marT="9525" marB="0" anchor="b"/>
                </a:tc>
                <a:tc>
                  <a:txBody>
                    <a:bodyPr/>
                    <a:lstStyle/>
                    <a:p>
                      <a:pPr algn="ctr" fontAlgn="b"/>
                      <a:r>
                        <a:rPr lang="en-GB" sz="2400" b="1" u="none" strike="noStrike" dirty="0">
                          <a:effectLst/>
                        </a:rPr>
                        <a:t>(2008–2015)</a:t>
                      </a:r>
                      <a:endParaRPr lang="en-GB" sz="2400" b="1" i="0" u="none" strike="noStrike" dirty="0">
                        <a:solidFill>
                          <a:srgbClr val="000000"/>
                        </a:solidFill>
                        <a:effectLst/>
                        <a:latin typeface="Calibri"/>
                      </a:endParaRPr>
                    </a:p>
                  </a:txBody>
                  <a:tcPr marL="9525" marR="9525" marT="9525" marB="0" anchor="b"/>
                </a:tc>
                <a:tc>
                  <a:txBody>
                    <a:bodyPr/>
                    <a:lstStyle/>
                    <a:p>
                      <a:pPr algn="ctr" fontAlgn="b"/>
                      <a:r>
                        <a:rPr lang="en-GB" sz="2400" b="1" u="none" strike="noStrike" dirty="0">
                          <a:effectLst/>
                        </a:rPr>
                        <a:t>2015</a:t>
                      </a:r>
                      <a:endParaRPr lang="en-GB" sz="2400" b="1" i="0" u="none" strike="noStrike" dirty="0">
                        <a:solidFill>
                          <a:srgbClr val="000000"/>
                        </a:solidFill>
                        <a:effectLst/>
                        <a:latin typeface="Calibri"/>
                      </a:endParaRPr>
                    </a:p>
                  </a:txBody>
                  <a:tcPr marL="9525" marR="9525" marT="9525" marB="0" anchor="b"/>
                </a:tc>
              </a:tr>
              <a:tr h="697567">
                <a:tc>
                  <a:txBody>
                    <a:bodyPr/>
                    <a:lstStyle/>
                    <a:p>
                      <a:pPr algn="l" fontAlgn="b"/>
                      <a:r>
                        <a:rPr lang="en-GB" sz="2400" u="none" strike="noStrike" dirty="0">
                          <a:effectLst/>
                        </a:rPr>
                        <a:t>Africa</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41.9</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40.2</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39.2</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35.6</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33.7</a:t>
                      </a:r>
                      <a:endParaRPr lang="en-GB" sz="2400" b="0" i="0" u="none" strike="noStrike" dirty="0">
                        <a:solidFill>
                          <a:srgbClr val="000000"/>
                        </a:solidFill>
                        <a:effectLst/>
                        <a:latin typeface="Calibri"/>
                      </a:endParaRPr>
                    </a:p>
                  </a:txBody>
                  <a:tcPr marL="9525" marR="9525" marT="9525" marB="0" anchor="b"/>
                </a:tc>
              </a:tr>
              <a:tr h="682723">
                <a:tc>
                  <a:txBody>
                    <a:bodyPr/>
                    <a:lstStyle/>
                    <a:p>
                      <a:pPr algn="l" fontAlgn="b"/>
                      <a:r>
                        <a:rPr lang="en-GB" sz="2400" u="none" strike="noStrike" dirty="0">
                          <a:effectLst/>
                        </a:rPr>
                        <a:t>Central</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a:effectLst/>
                        </a:rPr>
                        <a:t>44.9</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dirty="0">
                          <a:effectLst/>
                        </a:rPr>
                        <a:t>44</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43.4</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41.7</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a:effectLst/>
                        </a:rPr>
                        <a:t>41</a:t>
                      </a:r>
                      <a:endParaRPr lang="en-GB" sz="2400" b="0" i="0" u="none" strike="noStrike">
                        <a:solidFill>
                          <a:srgbClr val="000000"/>
                        </a:solidFill>
                        <a:effectLst/>
                        <a:latin typeface="Calibri"/>
                      </a:endParaRPr>
                    </a:p>
                  </a:txBody>
                  <a:tcPr marL="9525" marR="9525" marT="9525" marB="0" anchor="b"/>
                </a:tc>
              </a:tr>
              <a:tr h="786615">
                <a:tc>
                  <a:txBody>
                    <a:bodyPr/>
                    <a:lstStyle/>
                    <a:p>
                      <a:pPr algn="l" fontAlgn="b"/>
                      <a:r>
                        <a:rPr lang="en-GB" sz="2400" u="none" strike="noStrike">
                          <a:effectLst/>
                        </a:rPr>
                        <a:t>Eastern</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dirty="0">
                          <a:effectLst/>
                        </a:rPr>
                        <a:t>48.3</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45.4</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43.8</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a:effectLst/>
                        </a:rPr>
                        <a:t>39.5</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dirty="0">
                          <a:effectLst/>
                        </a:rPr>
                        <a:t>37. 3</a:t>
                      </a:r>
                      <a:endParaRPr lang="en-GB" sz="2400" b="0" i="0" u="none" strike="noStrike" dirty="0">
                        <a:solidFill>
                          <a:srgbClr val="000000"/>
                        </a:solidFill>
                        <a:effectLst/>
                        <a:latin typeface="Calibri"/>
                      </a:endParaRPr>
                    </a:p>
                  </a:txBody>
                  <a:tcPr marL="9525" marR="9525" marT="9525" marB="0" anchor="b"/>
                </a:tc>
              </a:tr>
              <a:tr h="697567">
                <a:tc>
                  <a:txBody>
                    <a:bodyPr/>
                    <a:lstStyle/>
                    <a:p>
                      <a:pPr algn="l" fontAlgn="b"/>
                      <a:r>
                        <a:rPr lang="en-GB" sz="2400" u="none" strike="noStrike">
                          <a:effectLst/>
                        </a:rPr>
                        <a:t>Northern</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dirty="0">
                          <a:effectLst/>
                        </a:rPr>
                        <a:t>25.5</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23.1</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22.3</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19.7</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a:effectLst/>
                        </a:rPr>
                        <a:t>18.2</a:t>
                      </a:r>
                      <a:endParaRPr lang="en-GB" sz="2400" b="0" i="0" u="none" strike="noStrike">
                        <a:solidFill>
                          <a:srgbClr val="000000"/>
                        </a:solidFill>
                        <a:effectLst/>
                        <a:latin typeface="Calibri"/>
                      </a:endParaRPr>
                    </a:p>
                  </a:txBody>
                  <a:tcPr marL="9525" marR="9525" marT="9525" marB="0" anchor="b"/>
                </a:tc>
              </a:tr>
              <a:tr h="621542">
                <a:tc>
                  <a:txBody>
                    <a:bodyPr/>
                    <a:lstStyle/>
                    <a:p>
                      <a:pPr algn="l" fontAlgn="b"/>
                      <a:r>
                        <a:rPr lang="en-GB" sz="2400" u="none" strike="noStrike" dirty="0">
                          <a:effectLst/>
                        </a:rPr>
                        <a:t>Southern</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43.2</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40.7</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38.6</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33.2</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30.4</a:t>
                      </a:r>
                      <a:endParaRPr lang="en-GB" sz="2400" b="0" i="0" u="none" strike="noStrike" dirty="0">
                        <a:solidFill>
                          <a:srgbClr val="000000"/>
                        </a:solidFill>
                        <a:effectLst/>
                        <a:latin typeface="Calibri"/>
                      </a:endParaRPr>
                    </a:p>
                  </a:txBody>
                  <a:tcPr marL="9525" marR="9525" marT="9525" marB="0" anchor="b"/>
                </a:tc>
              </a:tr>
              <a:tr h="551638">
                <a:tc>
                  <a:txBody>
                    <a:bodyPr/>
                    <a:lstStyle/>
                    <a:p>
                      <a:pPr algn="l" fontAlgn="b"/>
                      <a:r>
                        <a:rPr lang="en-GB" sz="2400" u="none" strike="noStrike">
                          <a:effectLst/>
                        </a:rPr>
                        <a:t>Western</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a:effectLst/>
                        </a:rPr>
                        <a:t>40.4</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dirty="0">
                          <a:effectLst/>
                        </a:rPr>
                        <a:t>39.6</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a:effectLst/>
                        </a:rPr>
                        <a:t>39.3</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dirty="0">
                          <a:effectLst/>
                        </a:rPr>
                        <a:t>36.1</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34.6</a:t>
                      </a:r>
                      <a:endParaRPr lang="en-GB" sz="24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16112242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995" y="274638"/>
            <a:ext cx="8601207" cy="1143000"/>
          </a:xfrm>
        </p:spPr>
        <p:txBody>
          <a:bodyPr>
            <a:normAutofit/>
          </a:bodyPr>
          <a:lstStyle/>
          <a:p>
            <a:pPr algn="l"/>
            <a:r>
              <a:rPr lang="en-US" sz="3200" b="1" dirty="0">
                <a:solidFill>
                  <a:srgbClr val="C00000"/>
                </a:solidFill>
              </a:rPr>
              <a:t>Prevalence of Wasting, Weight for Height (% of children under 5 - annual average levels)</a:t>
            </a:r>
            <a:endParaRPr lang="en-GB" sz="3200" b="1" dirty="0">
              <a:solidFill>
                <a:srgbClr val="C0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83933174"/>
              </p:ext>
            </p:extLst>
          </p:nvPr>
        </p:nvGraphicFramePr>
        <p:xfrm>
          <a:off x="237996" y="1816274"/>
          <a:ext cx="8705588" cy="4597051"/>
        </p:xfrm>
        <a:graphic>
          <a:graphicData uri="http://schemas.openxmlformats.org/drawingml/2006/table">
            <a:tbl>
              <a:tblPr>
                <a:tableStyleId>{5C22544A-7EE6-4342-B048-85BDC9FD1C3A}</a:tableStyleId>
              </a:tblPr>
              <a:tblGrid>
                <a:gridCol w="1365336"/>
                <a:gridCol w="1596034"/>
                <a:gridCol w="1284952"/>
                <a:gridCol w="1655414"/>
                <a:gridCol w="1626405"/>
                <a:gridCol w="1177447"/>
              </a:tblGrid>
              <a:tr h="743485">
                <a:tc>
                  <a:txBody>
                    <a:bodyPr/>
                    <a:lstStyle/>
                    <a:p>
                      <a:pPr algn="l" fontAlgn="b"/>
                      <a:r>
                        <a:rPr lang="en-GB" sz="2400" b="1" u="none" strike="noStrike" dirty="0">
                          <a:effectLst/>
                        </a:rPr>
                        <a:t>Region</a:t>
                      </a:r>
                      <a:endParaRPr lang="en-GB" sz="2400" b="1"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(1995–2003)</a:t>
                      </a:r>
                      <a:endParaRPr lang="en-GB" sz="2400" b="1"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a:effectLst/>
                        </a:rPr>
                        <a:t>2003</a:t>
                      </a:r>
                      <a:endParaRPr lang="en-GB" sz="2400" b="1" i="0" u="none" strike="noStrike">
                        <a:solidFill>
                          <a:srgbClr val="000000"/>
                        </a:solidFill>
                        <a:effectLst/>
                        <a:latin typeface="Calibri"/>
                      </a:endParaRPr>
                    </a:p>
                  </a:txBody>
                  <a:tcPr marL="9525" marR="9525" marT="9525" marB="0" anchor="b"/>
                </a:tc>
                <a:tc>
                  <a:txBody>
                    <a:bodyPr/>
                    <a:lstStyle/>
                    <a:p>
                      <a:pPr algn="ctr" fontAlgn="b"/>
                      <a:r>
                        <a:rPr lang="en-GB" sz="2400" u="none" strike="noStrike">
                          <a:effectLst/>
                        </a:rPr>
                        <a:t>(2003–2008)</a:t>
                      </a:r>
                      <a:endParaRPr lang="en-GB" sz="2400" b="1" i="0" u="none" strike="noStrike">
                        <a:solidFill>
                          <a:srgbClr val="000000"/>
                        </a:solidFill>
                        <a:effectLst/>
                        <a:latin typeface="Calibri"/>
                      </a:endParaRPr>
                    </a:p>
                  </a:txBody>
                  <a:tcPr marL="9525" marR="9525" marT="9525" marB="0" anchor="b"/>
                </a:tc>
                <a:tc>
                  <a:txBody>
                    <a:bodyPr/>
                    <a:lstStyle/>
                    <a:p>
                      <a:pPr algn="ctr" fontAlgn="b"/>
                      <a:r>
                        <a:rPr lang="en-GB" sz="2400" u="none" strike="noStrike">
                          <a:effectLst/>
                        </a:rPr>
                        <a:t>(2008–2015)</a:t>
                      </a:r>
                      <a:endParaRPr lang="en-GB" sz="2400" b="1" i="0" u="none" strike="noStrike">
                        <a:solidFill>
                          <a:srgbClr val="000000"/>
                        </a:solidFill>
                        <a:effectLst/>
                        <a:latin typeface="Calibri"/>
                      </a:endParaRPr>
                    </a:p>
                  </a:txBody>
                  <a:tcPr marL="9525" marR="9525" marT="9525" marB="0" anchor="b"/>
                </a:tc>
                <a:tc>
                  <a:txBody>
                    <a:bodyPr/>
                    <a:lstStyle/>
                    <a:p>
                      <a:pPr algn="ctr" fontAlgn="b"/>
                      <a:r>
                        <a:rPr lang="en-GB" sz="2400" u="none" strike="noStrike">
                          <a:effectLst/>
                        </a:rPr>
                        <a:t>2015</a:t>
                      </a:r>
                      <a:endParaRPr lang="en-GB" sz="2400" b="1" i="0" u="none" strike="noStrike">
                        <a:solidFill>
                          <a:srgbClr val="000000"/>
                        </a:solidFill>
                        <a:effectLst/>
                        <a:latin typeface="Calibri"/>
                      </a:endParaRPr>
                    </a:p>
                  </a:txBody>
                  <a:tcPr marL="9525" marR="9525" marT="9525" marB="0" anchor="b"/>
                </a:tc>
              </a:tr>
              <a:tr h="642261">
                <a:tc>
                  <a:txBody>
                    <a:bodyPr/>
                    <a:lstStyle/>
                    <a:p>
                      <a:pPr algn="l" fontAlgn="b"/>
                      <a:r>
                        <a:rPr lang="en-GB" sz="2400" u="none" strike="noStrike" dirty="0">
                          <a:effectLst/>
                        </a:rPr>
                        <a:t>Africa</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10.8</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10.2</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10.1</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a:effectLst/>
                        </a:rPr>
                        <a:t>9.3</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a:effectLst/>
                        </a:rPr>
                        <a:t>8.6</a:t>
                      </a:r>
                      <a:endParaRPr lang="en-GB" sz="2400" b="0" i="0" u="none" strike="noStrike">
                        <a:solidFill>
                          <a:srgbClr val="000000"/>
                        </a:solidFill>
                        <a:effectLst/>
                        <a:latin typeface="Calibri"/>
                      </a:endParaRPr>
                    </a:p>
                  </a:txBody>
                  <a:tcPr marL="9525" marR="9525" marT="9525" marB="0" anchor="b"/>
                </a:tc>
              </a:tr>
              <a:tr h="642261">
                <a:tc>
                  <a:txBody>
                    <a:bodyPr/>
                    <a:lstStyle/>
                    <a:p>
                      <a:pPr algn="l" fontAlgn="b"/>
                      <a:r>
                        <a:rPr lang="en-GB" sz="2400" u="none" strike="noStrike">
                          <a:effectLst/>
                        </a:rPr>
                        <a:t>Central</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dirty="0">
                          <a:effectLst/>
                        </a:rPr>
                        <a:t>12.4</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a:effectLst/>
                        </a:rPr>
                        <a:t>11. 5</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a:effectLst/>
                        </a:rPr>
                        <a:t>11. 3</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dirty="0">
                          <a:effectLst/>
                        </a:rPr>
                        <a:t>9.5</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a:effectLst/>
                        </a:rPr>
                        <a:t>9.3</a:t>
                      </a:r>
                      <a:endParaRPr lang="en-GB" sz="2400" b="0" i="0" u="none" strike="noStrike">
                        <a:solidFill>
                          <a:srgbClr val="000000"/>
                        </a:solidFill>
                        <a:effectLst/>
                        <a:latin typeface="Calibri"/>
                      </a:endParaRPr>
                    </a:p>
                  </a:txBody>
                  <a:tcPr marL="9525" marR="9525" marT="9525" marB="0" anchor="b"/>
                </a:tc>
              </a:tr>
              <a:tr h="642261">
                <a:tc>
                  <a:txBody>
                    <a:bodyPr/>
                    <a:lstStyle/>
                    <a:p>
                      <a:pPr algn="l" fontAlgn="b"/>
                      <a:r>
                        <a:rPr lang="en-GB" sz="2400" u="none" strike="noStrike">
                          <a:effectLst/>
                        </a:rPr>
                        <a:t>Eastern</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a:effectLst/>
                        </a:rPr>
                        <a:t>10.7</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a:effectLst/>
                        </a:rPr>
                        <a:t>10.2</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a:effectLst/>
                        </a:rPr>
                        <a:t>10</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a:effectLst/>
                        </a:rPr>
                        <a:t>9.3</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dirty="0">
                          <a:effectLst/>
                        </a:rPr>
                        <a:t>8.8</a:t>
                      </a:r>
                      <a:endParaRPr lang="en-GB" sz="2400" b="0" i="0" u="none" strike="noStrike" dirty="0">
                        <a:solidFill>
                          <a:srgbClr val="000000"/>
                        </a:solidFill>
                        <a:effectLst/>
                        <a:latin typeface="Calibri"/>
                      </a:endParaRPr>
                    </a:p>
                  </a:txBody>
                  <a:tcPr marL="9525" marR="9525" marT="9525" marB="0" anchor="b"/>
                </a:tc>
              </a:tr>
              <a:tr h="642261">
                <a:tc>
                  <a:txBody>
                    <a:bodyPr/>
                    <a:lstStyle/>
                    <a:p>
                      <a:pPr algn="l" fontAlgn="b"/>
                      <a:r>
                        <a:rPr lang="en-GB" sz="2400" u="none" strike="noStrike">
                          <a:effectLst/>
                        </a:rPr>
                        <a:t>Northern</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a:effectLst/>
                        </a:rPr>
                        <a:t>5.9</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a:effectLst/>
                        </a:rPr>
                        <a:t>6.4</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a:effectLst/>
                        </a:rPr>
                        <a:t>6.3</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a:effectLst/>
                        </a:rPr>
                        <a:t>6.9</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dirty="0">
                          <a:effectLst/>
                        </a:rPr>
                        <a:t>7. 5</a:t>
                      </a:r>
                      <a:endParaRPr lang="en-GB" sz="2400" b="0" i="0" u="none" strike="noStrike" dirty="0">
                        <a:solidFill>
                          <a:srgbClr val="000000"/>
                        </a:solidFill>
                        <a:effectLst/>
                        <a:latin typeface="Calibri"/>
                      </a:endParaRPr>
                    </a:p>
                  </a:txBody>
                  <a:tcPr marL="9525" marR="9525" marT="9525" marB="0" anchor="b"/>
                </a:tc>
              </a:tr>
              <a:tr h="642261">
                <a:tc>
                  <a:txBody>
                    <a:bodyPr/>
                    <a:lstStyle/>
                    <a:p>
                      <a:pPr algn="l" fontAlgn="b"/>
                      <a:r>
                        <a:rPr lang="en-GB" sz="2400" u="none" strike="noStrike">
                          <a:effectLst/>
                        </a:rPr>
                        <a:t>Southern</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a:effectLst/>
                        </a:rPr>
                        <a:t>6.5</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dirty="0">
                          <a:effectLst/>
                        </a:rPr>
                        <a:t>6.4</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a:effectLst/>
                        </a:rPr>
                        <a:t>6.2</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a:effectLst/>
                        </a:rPr>
                        <a:t>5.8</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dirty="0">
                          <a:effectLst/>
                        </a:rPr>
                        <a:t>5.7</a:t>
                      </a:r>
                      <a:endParaRPr lang="en-GB" sz="2400" b="0" i="0" u="none" strike="noStrike" dirty="0">
                        <a:solidFill>
                          <a:srgbClr val="000000"/>
                        </a:solidFill>
                        <a:effectLst/>
                        <a:latin typeface="Calibri"/>
                      </a:endParaRPr>
                    </a:p>
                  </a:txBody>
                  <a:tcPr marL="9525" marR="9525" marT="9525" marB="0" anchor="b"/>
                </a:tc>
              </a:tr>
              <a:tr h="642261">
                <a:tc>
                  <a:txBody>
                    <a:bodyPr/>
                    <a:lstStyle/>
                    <a:p>
                      <a:pPr algn="l" fontAlgn="b"/>
                      <a:r>
                        <a:rPr lang="en-GB" sz="2400" u="none" strike="noStrike">
                          <a:effectLst/>
                        </a:rPr>
                        <a:t>Western</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a:effectLst/>
                        </a:rPr>
                        <a:t>14.2</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dirty="0">
                          <a:effectLst/>
                        </a:rPr>
                        <a:t>12.9</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a:effectLst/>
                        </a:rPr>
                        <a:t>12.7</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a:effectLst/>
                        </a:rPr>
                        <a:t>11.6</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dirty="0">
                          <a:effectLst/>
                        </a:rPr>
                        <a:t>9.8</a:t>
                      </a:r>
                      <a:endParaRPr lang="en-GB" sz="24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425491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 y="152400"/>
            <a:ext cx="9067800" cy="1143000"/>
          </a:xfrm>
        </p:spPr>
        <p:txBody>
          <a:bodyPr>
            <a:noAutofit/>
          </a:bodyPr>
          <a:lstStyle/>
          <a:p>
            <a:r>
              <a:rPr lang="en-US" sz="3200" b="1" dirty="0"/>
              <a:t>Number of African Countries at Various Stages of Progress </a:t>
            </a:r>
            <a:r>
              <a:rPr lang="en-US" sz="3200" b="1" dirty="0" smtClean="0"/>
              <a:t>against </a:t>
            </a:r>
            <a:r>
              <a:rPr lang="en-GB" sz="3200" b="1" dirty="0" smtClean="0"/>
              <a:t>Global </a:t>
            </a:r>
            <a:r>
              <a:rPr lang="en-GB" sz="3200" b="1" dirty="0"/>
              <a:t>Targets on Nutrition</a:t>
            </a:r>
            <a:br>
              <a:rPr lang="en-GB" sz="3200" b="1" dirty="0"/>
            </a:br>
            <a:endParaRPr lang="en-GB" sz="3200" b="1"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1295400"/>
            <a:ext cx="7772400" cy="5468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58344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942" y="391438"/>
            <a:ext cx="8554233" cy="1143000"/>
          </a:xfrm>
        </p:spPr>
        <p:txBody>
          <a:bodyPr>
            <a:normAutofit/>
          </a:bodyPr>
          <a:lstStyle/>
          <a:p>
            <a:pPr algn="l"/>
            <a:r>
              <a:rPr lang="en-US" sz="3200" b="1" dirty="0" smtClean="0">
                <a:solidFill>
                  <a:srgbClr val="C00000"/>
                </a:solidFill>
              </a:rPr>
              <a:t>Real Import Dependency Ratio  (% </a:t>
            </a:r>
            <a:r>
              <a:rPr lang="en-US" sz="3200" b="1" dirty="0">
                <a:solidFill>
                  <a:srgbClr val="C00000"/>
                </a:solidFill>
              </a:rPr>
              <a:t>- annual average levels)</a:t>
            </a:r>
            <a:endParaRPr lang="en-GB" sz="3200" b="1" dirty="0">
              <a:solidFill>
                <a:srgbClr val="C0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427430424"/>
              </p:ext>
            </p:extLst>
          </p:nvPr>
        </p:nvGraphicFramePr>
        <p:xfrm>
          <a:off x="212942" y="1534438"/>
          <a:ext cx="8702458" cy="4969088"/>
        </p:xfrm>
        <a:graphic>
          <a:graphicData uri="http://schemas.openxmlformats.org/drawingml/2006/table">
            <a:tbl>
              <a:tblPr>
                <a:tableStyleId>{5C22544A-7EE6-4342-B048-85BDC9FD1C3A}</a:tableStyleId>
              </a:tblPr>
              <a:tblGrid>
                <a:gridCol w="1227551"/>
                <a:gridCol w="1791222"/>
                <a:gridCol w="1077238"/>
                <a:gridCol w="1816274"/>
                <a:gridCol w="1741118"/>
                <a:gridCol w="1049055"/>
              </a:tblGrid>
              <a:tr h="745299">
                <a:tc>
                  <a:txBody>
                    <a:bodyPr/>
                    <a:lstStyle/>
                    <a:p>
                      <a:pPr algn="l" fontAlgn="b"/>
                      <a:r>
                        <a:rPr lang="en-GB" sz="2400" b="1" u="none" strike="noStrike" dirty="0">
                          <a:effectLst/>
                        </a:rPr>
                        <a:t>Region</a:t>
                      </a:r>
                      <a:endParaRPr lang="en-GB" sz="2400" b="1" i="0" u="none" strike="noStrike" dirty="0">
                        <a:solidFill>
                          <a:srgbClr val="000000"/>
                        </a:solidFill>
                        <a:effectLst/>
                        <a:latin typeface="Calibri"/>
                      </a:endParaRPr>
                    </a:p>
                  </a:txBody>
                  <a:tcPr marL="9525" marR="9525" marT="9525" marB="0" anchor="b"/>
                </a:tc>
                <a:tc>
                  <a:txBody>
                    <a:bodyPr/>
                    <a:lstStyle/>
                    <a:p>
                      <a:pPr algn="ctr" fontAlgn="b"/>
                      <a:r>
                        <a:rPr lang="en-GB" sz="2400" b="1" u="none" strike="noStrike" dirty="0">
                          <a:effectLst/>
                        </a:rPr>
                        <a:t>(1995–2003)</a:t>
                      </a:r>
                      <a:endParaRPr lang="en-GB" sz="2400" b="1" i="0" u="none" strike="noStrike" dirty="0">
                        <a:solidFill>
                          <a:srgbClr val="000000"/>
                        </a:solidFill>
                        <a:effectLst/>
                        <a:latin typeface="Calibri"/>
                      </a:endParaRPr>
                    </a:p>
                  </a:txBody>
                  <a:tcPr marL="9525" marR="9525" marT="9525" marB="0" anchor="b"/>
                </a:tc>
                <a:tc>
                  <a:txBody>
                    <a:bodyPr/>
                    <a:lstStyle/>
                    <a:p>
                      <a:pPr algn="ctr" fontAlgn="b"/>
                      <a:r>
                        <a:rPr lang="en-GB" sz="2400" b="1" u="none" strike="noStrike" dirty="0">
                          <a:effectLst/>
                        </a:rPr>
                        <a:t>2003</a:t>
                      </a:r>
                      <a:endParaRPr lang="en-GB" sz="2400" b="1" i="0" u="none" strike="noStrike" dirty="0">
                        <a:solidFill>
                          <a:srgbClr val="000000"/>
                        </a:solidFill>
                        <a:effectLst/>
                        <a:latin typeface="Calibri"/>
                      </a:endParaRPr>
                    </a:p>
                  </a:txBody>
                  <a:tcPr marL="9525" marR="9525" marT="9525" marB="0" anchor="b"/>
                </a:tc>
                <a:tc>
                  <a:txBody>
                    <a:bodyPr/>
                    <a:lstStyle/>
                    <a:p>
                      <a:pPr algn="ctr" fontAlgn="b"/>
                      <a:r>
                        <a:rPr lang="en-GB" sz="2400" b="1" u="none" strike="noStrike" dirty="0">
                          <a:effectLst/>
                        </a:rPr>
                        <a:t>(2003–2008)</a:t>
                      </a:r>
                      <a:endParaRPr lang="en-GB" sz="2400" b="1" i="0" u="none" strike="noStrike" dirty="0">
                        <a:solidFill>
                          <a:srgbClr val="000000"/>
                        </a:solidFill>
                        <a:effectLst/>
                        <a:latin typeface="Calibri"/>
                      </a:endParaRPr>
                    </a:p>
                  </a:txBody>
                  <a:tcPr marL="9525" marR="9525" marT="9525" marB="0" anchor="b"/>
                </a:tc>
                <a:tc>
                  <a:txBody>
                    <a:bodyPr/>
                    <a:lstStyle/>
                    <a:p>
                      <a:pPr algn="ctr" fontAlgn="b"/>
                      <a:r>
                        <a:rPr lang="en-GB" sz="2400" b="1" u="none" strike="noStrike">
                          <a:effectLst/>
                        </a:rPr>
                        <a:t>(2008–2010)</a:t>
                      </a:r>
                      <a:endParaRPr lang="en-GB" sz="2400" b="1" i="0" u="none" strike="noStrike">
                        <a:solidFill>
                          <a:srgbClr val="000000"/>
                        </a:solidFill>
                        <a:effectLst/>
                        <a:latin typeface="Calibri"/>
                      </a:endParaRPr>
                    </a:p>
                  </a:txBody>
                  <a:tcPr marL="9525" marR="9525" marT="9525" marB="0" anchor="b"/>
                </a:tc>
                <a:tc>
                  <a:txBody>
                    <a:bodyPr/>
                    <a:lstStyle/>
                    <a:p>
                      <a:pPr algn="ctr" fontAlgn="b"/>
                      <a:r>
                        <a:rPr lang="en-GB" sz="2400" b="1" u="none" strike="noStrike" dirty="0">
                          <a:effectLst/>
                        </a:rPr>
                        <a:t>2010</a:t>
                      </a:r>
                      <a:endParaRPr lang="en-GB" sz="2400" b="1" i="0" u="none" strike="noStrike" dirty="0">
                        <a:solidFill>
                          <a:srgbClr val="000000"/>
                        </a:solidFill>
                        <a:effectLst/>
                        <a:latin typeface="Calibri"/>
                      </a:endParaRPr>
                    </a:p>
                  </a:txBody>
                  <a:tcPr marL="9525" marR="9525" marT="9525" marB="0" anchor="b"/>
                </a:tc>
              </a:tr>
              <a:tr h="736271">
                <a:tc>
                  <a:txBody>
                    <a:bodyPr/>
                    <a:lstStyle/>
                    <a:p>
                      <a:pPr algn="l" fontAlgn="b"/>
                      <a:r>
                        <a:rPr lang="en-GB" sz="2400" u="none" strike="noStrike" dirty="0">
                          <a:effectLst/>
                        </a:rPr>
                        <a:t>Africa</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23.2</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25.8</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26.6</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27. 3</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27.4</a:t>
                      </a:r>
                      <a:endParaRPr lang="en-GB" sz="2400" b="0" i="0" u="none" strike="noStrike" dirty="0">
                        <a:solidFill>
                          <a:srgbClr val="000000"/>
                        </a:solidFill>
                        <a:effectLst/>
                        <a:latin typeface="Calibri"/>
                      </a:endParaRPr>
                    </a:p>
                  </a:txBody>
                  <a:tcPr marL="9525" marR="9525" marT="9525" marB="0" anchor="b"/>
                </a:tc>
              </a:tr>
              <a:tr h="611163">
                <a:tc>
                  <a:txBody>
                    <a:bodyPr/>
                    <a:lstStyle/>
                    <a:p>
                      <a:pPr algn="l" fontAlgn="b"/>
                      <a:r>
                        <a:rPr lang="en-GB" sz="2400" u="none" strike="noStrike">
                          <a:effectLst/>
                        </a:rPr>
                        <a:t>Central</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dirty="0">
                          <a:effectLst/>
                        </a:rPr>
                        <a:t>24.1</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a:effectLst/>
                        </a:rPr>
                        <a:t>30.1</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a:effectLst/>
                        </a:rPr>
                        <a:t>32.3</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a:effectLst/>
                        </a:rPr>
                        <a:t>30.5</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a:effectLst/>
                        </a:rPr>
                        <a:t>31.1</a:t>
                      </a:r>
                      <a:endParaRPr lang="en-GB" sz="2400" b="0" i="0" u="none" strike="noStrike">
                        <a:solidFill>
                          <a:srgbClr val="000000"/>
                        </a:solidFill>
                        <a:effectLst/>
                        <a:latin typeface="Calibri"/>
                      </a:endParaRPr>
                    </a:p>
                  </a:txBody>
                  <a:tcPr marL="9525" marR="9525" marT="9525" marB="0" anchor="b"/>
                </a:tc>
              </a:tr>
              <a:tr h="702186">
                <a:tc>
                  <a:txBody>
                    <a:bodyPr/>
                    <a:lstStyle/>
                    <a:p>
                      <a:pPr algn="l" fontAlgn="b"/>
                      <a:r>
                        <a:rPr lang="en-GB" sz="2400" u="none" strike="noStrike">
                          <a:effectLst/>
                        </a:rPr>
                        <a:t>Eastern</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dirty="0">
                          <a:effectLst/>
                        </a:rPr>
                        <a:t>14.5</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16.4</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a:effectLst/>
                        </a:rPr>
                        <a:t>17. 3</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a:effectLst/>
                        </a:rPr>
                        <a:t>19.8</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a:effectLst/>
                        </a:rPr>
                        <a:t>20.1</a:t>
                      </a:r>
                      <a:endParaRPr lang="en-GB" sz="2400" b="0" i="0" u="none" strike="noStrike">
                        <a:solidFill>
                          <a:srgbClr val="000000"/>
                        </a:solidFill>
                        <a:effectLst/>
                        <a:latin typeface="Calibri"/>
                      </a:endParaRPr>
                    </a:p>
                  </a:txBody>
                  <a:tcPr marL="9525" marR="9525" marT="9525" marB="0" anchor="b"/>
                </a:tc>
              </a:tr>
              <a:tr h="707184">
                <a:tc>
                  <a:txBody>
                    <a:bodyPr/>
                    <a:lstStyle/>
                    <a:p>
                      <a:pPr algn="l" fontAlgn="b"/>
                      <a:r>
                        <a:rPr lang="en-GB" sz="2400" u="none" strike="noStrike">
                          <a:effectLst/>
                        </a:rPr>
                        <a:t>Northern</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a:effectLst/>
                        </a:rPr>
                        <a:t>48.4</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dirty="0">
                          <a:effectLst/>
                        </a:rPr>
                        <a:t>44.9</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a:effectLst/>
                        </a:rPr>
                        <a:t>46.8</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a:effectLst/>
                        </a:rPr>
                        <a:t>50.8</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a:effectLst/>
                        </a:rPr>
                        <a:t>50.7</a:t>
                      </a:r>
                      <a:endParaRPr lang="en-GB" sz="2400" b="0" i="0" u="none" strike="noStrike">
                        <a:solidFill>
                          <a:srgbClr val="000000"/>
                        </a:solidFill>
                        <a:effectLst/>
                        <a:latin typeface="Calibri"/>
                      </a:endParaRPr>
                    </a:p>
                  </a:txBody>
                  <a:tcPr marL="9525" marR="9525" marT="9525" marB="0" anchor="b"/>
                </a:tc>
              </a:tr>
              <a:tr h="809828">
                <a:tc>
                  <a:txBody>
                    <a:bodyPr/>
                    <a:lstStyle/>
                    <a:p>
                      <a:pPr algn="l" fontAlgn="b"/>
                      <a:r>
                        <a:rPr lang="en-GB" sz="2400" u="none" strike="noStrike">
                          <a:effectLst/>
                        </a:rPr>
                        <a:t>Southern</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a:effectLst/>
                        </a:rPr>
                        <a:t>18.3</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dirty="0">
                          <a:effectLst/>
                        </a:rPr>
                        <a:t>25.1</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26.3</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a:effectLst/>
                        </a:rPr>
                        <a:t>22.9</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a:effectLst/>
                        </a:rPr>
                        <a:t>20.5</a:t>
                      </a:r>
                      <a:endParaRPr lang="en-GB" sz="2400" b="0" i="0" u="none" strike="noStrike">
                        <a:solidFill>
                          <a:srgbClr val="000000"/>
                        </a:solidFill>
                        <a:effectLst/>
                        <a:latin typeface="Calibri"/>
                      </a:endParaRPr>
                    </a:p>
                  </a:txBody>
                  <a:tcPr marL="9525" marR="9525" marT="9525" marB="0" anchor="b"/>
                </a:tc>
              </a:tr>
              <a:tr h="657157">
                <a:tc>
                  <a:txBody>
                    <a:bodyPr/>
                    <a:lstStyle/>
                    <a:p>
                      <a:pPr algn="l" fontAlgn="b"/>
                      <a:r>
                        <a:rPr lang="en-GB" sz="2400" u="none" strike="noStrike">
                          <a:effectLst/>
                        </a:rPr>
                        <a:t>Western</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a:effectLst/>
                        </a:rPr>
                        <a:t>17. 8</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dirty="0">
                          <a:effectLst/>
                        </a:rPr>
                        <a:t>21.7</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21.7</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22</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23.3</a:t>
                      </a:r>
                      <a:endParaRPr lang="en-GB" sz="24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27124461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7469" y="274638"/>
            <a:ext cx="8471731" cy="1143000"/>
          </a:xfrm>
        </p:spPr>
        <p:txBody>
          <a:bodyPr>
            <a:normAutofit/>
          </a:bodyPr>
          <a:lstStyle/>
          <a:p>
            <a:pPr algn="l"/>
            <a:r>
              <a:rPr lang="en-US" sz="3200" b="1" dirty="0" smtClean="0">
                <a:solidFill>
                  <a:srgbClr val="C00000"/>
                </a:solidFill>
              </a:rPr>
              <a:t>Growth of Agriculture </a:t>
            </a:r>
            <a:r>
              <a:rPr lang="en-US" sz="3200" b="1" dirty="0">
                <a:solidFill>
                  <a:srgbClr val="C00000"/>
                </a:solidFill>
              </a:rPr>
              <a:t>Value Added  </a:t>
            </a:r>
            <a:r>
              <a:rPr lang="en-US" sz="3200" b="1" dirty="0" smtClean="0">
                <a:solidFill>
                  <a:srgbClr val="C00000"/>
                </a:solidFill>
              </a:rPr>
              <a:t>(% - annual </a:t>
            </a:r>
            <a:r>
              <a:rPr lang="en-US" sz="3200" b="1" dirty="0">
                <a:solidFill>
                  <a:srgbClr val="C00000"/>
                </a:solidFill>
              </a:rPr>
              <a:t>average </a:t>
            </a:r>
            <a:r>
              <a:rPr lang="en-US" sz="3200" b="1" dirty="0" smtClean="0">
                <a:solidFill>
                  <a:srgbClr val="C00000"/>
                </a:solidFill>
              </a:rPr>
              <a:t>levels)</a:t>
            </a:r>
            <a:endParaRPr lang="en-GB" sz="3200" b="1" dirty="0">
              <a:solidFill>
                <a:srgbClr val="C0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040832298"/>
              </p:ext>
            </p:extLst>
          </p:nvPr>
        </p:nvGraphicFramePr>
        <p:xfrm>
          <a:off x="225465" y="1929006"/>
          <a:ext cx="8166972" cy="4393380"/>
        </p:xfrm>
        <a:graphic>
          <a:graphicData uri="http://schemas.openxmlformats.org/drawingml/2006/table">
            <a:tbl>
              <a:tblPr>
                <a:tableStyleId>{5C22544A-7EE6-4342-B048-85BDC9FD1C3A}</a:tableStyleId>
              </a:tblPr>
              <a:tblGrid>
                <a:gridCol w="1611064"/>
                <a:gridCol w="2201254"/>
                <a:gridCol w="2041743"/>
                <a:gridCol w="2312911"/>
              </a:tblGrid>
              <a:tr h="626304">
                <a:tc>
                  <a:txBody>
                    <a:bodyPr/>
                    <a:lstStyle/>
                    <a:p>
                      <a:pPr algn="l" fontAlgn="b"/>
                      <a:r>
                        <a:rPr lang="en-GB" sz="2400" b="1" u="none" strike="noStrike" dirty="0">
                          <a:effectLst/>
                        </a:rPr>
                        <a:t>Region</a:t>
                      </a:r>
                      <a:endParaRPr lang="en-GB" sz="2400" b="1" i="0" u="none" strike="noStrike" dirty="0">
                        <a:solidFill>
                          <a:srgbClr val="000000"/>
                        </a:solidFill>
                        <a:effectLst/>
                        <a:latin typeface="Calibri"/>
                      </a:endParaRPr>
                    </a:p>
                  </a:txBody>
                  <a:tcPr marL="9525" marR="9525" marT="9525" marB="0" anchor="b"/>
                </a:tc>
                <a:tc>
                  <a:txBody>
                    <a:bodyPr/>
                    <a:lstStyle/>
                    <a:p>
                      <a:pPr algn="ctr" fontAlgn="b"/>
                      <a:r>
                        <a:rPr lang="en-GB" sz="2400" b="1" u="none" strike="noStrike" dirty="0">
                          <a:effectLst/>
                        </a:rPr>
                        <a:t>(1995–2003)</a:t>
                      </a:r>
                      <a:endParaRPr lang="en-GB" sz="2400" b="1" i="0" u="none" strike="noStrike" dirty="0">
                        <a:solidFill>
                          <a:srgbClr val="000000"/>
                        </a:solidFill>
                        <a:effectLst/>
                        <a:latin typeface="Calibri"/>
                      </a:endParaRPr>
                    </a:p>
                  </a:txBody>
                  <a:tcPr marL="9525" marR="9525" marT="9525" marB="0" anchor="b"/>
                </a:tc>
                <a:tc>
                  <a:txBody>
                    <a:bodyPr/>
                    <a:lstStyle/>
                    <a:p>
                      <a:pPr algn="ctr" fontAlgn="b"/>
                      <a:r>
                        <a:rPr lang="en-GB" sz="2400" b="1" u="none" strike="noStrike" dirty="0">
                          <a:effectLst/>
                        </a:rPr>
                        <a:t>(2003–2008)</a:t>
                      </a:r>
                      <a:endParaRPr lang="en-GB" sz="2400" b="1" i="0" u="none" strike="noStrike" dirty="0">
                        <a:solidFill>
                          <a:srgbClr val="000000"/>
                        </a:solidFill>
                        <a:effectLst/>
                        <a:latin typeface="Calibri"/>
                      </a:endParaRPr>
                    </a:p>
                  </a:txBody>
                  <a:tcPr marL="9525" marR="9525" marT="9525" marB="0" anchor="b"/>
                </a:tc>
                <a:tc>
                  <a:txBody>
                    <a:bodyPr/>
                    <a:lstStyle/>
                    <a:p>
                      <a:pPr algn="ctr" fontAlgn="b"/>
                      <a:r>
                        <a:rPr lang="en-GB" sz="2400" b="1" u="none" strike="noStrike" dirty="0">
                          <a:effectLst/>
                        </a:rPr>
                        <a:t>(2008–2015)</a:t>
                      </a:r>
                      <a:endParaRPr lang="en-GB" sz="2400" b="1" i="0" u="none" strike="noStrike" dirty="0">
                        <a:solidFill>
                          <a:srgbClr val="000000"/>
                        </a:solidFill>
                        <a:effectLst/>
                        <a:latin typeface="Calibri"/>
                      </a:endParaRPr>
                    </a:p>
                  </a:txBody>
                  <a:tcPr marL="9525" marR="9525" marT="9525" marB="0" anchor="b"/>
                </a:tc>
              </a:tr>
              <a:tr h="751561">
                <a:tc>
                  <a:txBody>
                    <a:bodyPr/>
                    <a:lstStyle/>
                    <a:p>
                      <a:pPr algn="l" fontAlgn="b"/>
                      <a:r>
                        <a:rPr lang="en-GB" sz="2400" u="none" strike="noStrike">
                          <a:effectLst/>
                        </a:rPr>
                        <a:t>Africa</a:t>
                      </a:r>
                      <a:endParaRPr lang="en-GB" sz="2400" b="1" i="0" u="none" strike="noStrike">
                        <a:solidFill>
                          <a:srgbClr val="000000"/>
                        </a:solidFill>
                        <a:effectLst/>
                        <a:latin typeface="Calibri"/>
                      </a:endParaRPr>
                    </a:p>
                  </a:txBody>
                  <a:tcPr marL="9525" marR="9525" marT="9525" marB="0" anchor="b"/>
                </a:tc>
                <a:tc>
                  <a:txBody>
                    <a:bodyPr/>
                    <a:lstStyle/>
                    <a:p>
                      <a:pPr algn="ctr" fontAlgn="b"/>
                      <a:r>
                        <a:rPr lang="en-GB" sz="2400" u="none" strike="noStrike" dirty="0" smtClean="0">
                          <a:effectLst/>
                        </a:rPr>
                        <a:t>4.79</a:t>
                      </a:r>
                      <a:endParaRPr lang="en-GB" sz="2400" b="1"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smtClean="0">
                          <a:effectLst/>
                        </a:rPr>
                        <a:t>4.67</a:t>
                      </a:r>
                      <a:endParaRPr lang="en-GB" sz="2400" b="1"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smtClean="0">
                          <a:effectLst/>
                        </a:rPr>
                        <a:t>3.35</a:t>
                      </a:r>
                      <a:endParaRPr lang="en-GB" sz="2400" b="1" i="0" u="none" strike="noStrike" dirty="0">
                        <a:solidFill>
                          <a:srgbClr val="000000"/>
                        </a:solidFill>
                        <a:effectLst/>
                        <a:latin typeface="Calibri"/>
                      </a:endParaRPr>
                    </a:p>
                  </a:txBody>
                  <a:tcPr marL="9525" marR="9525" marT="9525" marB="0" anchor="b"/>
                </a:tc>
              </a:tr>
              <a:tr h="603103">
                <a:tc>
                  <a:txBody>
                    <a:bodyPr/>
                    <a:lstStyle/>
                    <a:p>
                      <a:pPr algn="l" fontAlgn="b"/>
                      <a:r>
                        <a:rPr lang="en-GB" sz="2400" u="none" strike="noStrike">
                          <a:effectLst/>
                        </a:rPr>
                        <a:t>Central</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dirty="0" smtClean="0">
                          <a:effectLst/>
                        </a:rPr>
                        <a:t>-4.05</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smtClean="0">
                          <a:effectLst/>
                        </a:rPr>
                        <a:t>14.37</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smtClean="0">
                          <a:effectLst/>
                        </a:rPr>
                        <a:t>5.21</a:t>
                      </a:r>
                      <a:endParaRPr lang="en-GB" sz="2400" b="0" i="0" u="none" strike="noStrike" dirty="0">
                        <a:solidFill>
                          <a:srgbClr val="000000"/>
                        </a:solidFill>
                        <a:effectLst/>
                        <a:latin typeface="Calibri"/>
                      </a:endParaRPr>
                    </a:p>
                  </a:txBody>
                  <a:tcPr marL="9525" marR="9525" marT="9525" marB="0" anchor="b"/>
                </a:tc>
              </a:tr>
              <a:tr h="603103">
                <a:tc>
                  <a:txBody>
                    <a:bodyPr/>
                    <a:lstStyle/>
                    <a:p>
                      <a:pPr algn="l" fontAlgn="b"/>
                      <a:r>
                        <a:rPr lang="en-GB" sz="2400" u="none" strike="noStrike" dirty="0">
                          <a:effectLst/>
                        </a:rPr>
                        <a:t>Eastern</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smtClean="0">
                          <a:effectLst/>
                        </a:rPr>
                        <a:t>3.60</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smtClean="0">
                          <a:effectLst/>
                        </a:rPr>
                        <a:t>2.01</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smtClean="0">
                          <a:effectLst/>
                        </a:rPr>
                        <a:t>4.14</a:t>
                      </a:r>
                      <a:endParaRPr lang="en-GB" sz="2400" b="0" i="0" u="none" strike="noStrike" dirty="0">
                        <a:solidFill>
                          <a:srgbClr val="000000"/>
                        </a:solidFill>
                        <a:effectLst/>
                        <a:latin typeface="Calibri"/>
                      </a:endParaRPr>
                    </a:p>
                  </a:txBody>
                  <a:tcPr marL="9525" marR="9525" marT="9525" marB="0" anchor="b"/>
                </a:tc>
              </a:tr>
              <a:tr h="603103">
                <a:tc>
                  <a:txBody>
                    <a:bodyPr/>
                    <a:lstStyle/>
                    <a:p>
                      <a:pPr algn="l" fontAlgn="b"/>
                      <a:r>
                        <a:rPr lang="en-GB" sz="2400" u="none" strike="noStrike">
                          <a:effectLst/>
                        </a:rPr>
                        <a:t>Northern</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dirty="0" smtClean="0">
                          <a:effectLst/>
                        </a:rPr>
                        <a:t>2.60</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smtClean="0">
                          <a:effectLst/>
                        </a:rPr>
                        <a:t>-1.31</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smtClean="0">
                          <a:effectLst/>
                        </a:rPr>
                        <a:t>6.39</a:t>
                      </a:r>
                      <a:endParaRPr lang="en-GB" sz="2400" b="0" i="0" u="none" strike="noStrike" dirty="0">
                        <a:solidFill>
                          <a:srgbClr val="000000"/>
                        </a:solidFill>
                        <a:effectLst/>
                        <a:latin typeface="Calibri"/>
                      </a:endParaRPr>
                    </a:p>
                  </a:txBody>
                  <a:tcPr marL="9525" marR="9525" marT="9525" marB="0" anchor="b"/>
                </a:tc>
              </a:tr>
              <a:tr h="603103">
                <a:tc>
                  <a:txBody>
                    <a:bodyPr/>
                    <a:lstStyle/>
                    <a:p>
                      <a:pPr algn="l" fontAlgn="b"/>
                      <a:r>
                        <a:rPr lang="en-GB" sz="2400" u="none" strike="noStrike">
                          <a:effectLst/>
                        </a:rPr>
                        <a:t>Southern</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dirty="0" smtClean="0">
                          <a:effectLst/>
                        </a:rPr>
                        <a:t>1.31</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smtClean="0">
                          <a:effectLst/>
                        </a:rPr>
                        <a:t>4.78</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smtClean="0">
                          <a:effectLst/>
                        </a:rPr>
                        <a:t>2.33</a:t>
                      </a:r>
                      <a:endParaRPr lang="en-GB" sz="2400" b="0" i="0" u="none" strike="noStrike" dirty="0">
                        <a:solidFill>
                          <a:srgbClr val="000000"/>
                        </a:solidFill>
                        <a:effectLst/>
                        <a:latin typeface="Calibri"/>
                      </a:endParaRPr>
                    </a:p>
                  </a:txBody>
                  <a:tcPr marL="9525" marR="9525" marT="9525" marB="0" anchor="b"/>
                </a:tc>
              </a:tr>
              <a:tr h="603103">
                <a:tc>
                  <a:txBody>
                    <a:bodyPr/>
                    <a:lstStyle/>
                    <a:p>
                      <a:pPr algn="l" fontAlgn="b"/>
                      <a:r>
                        <a:rPr lang="en-GB" sz="2400" u="none" strike="noStrike">
                          <a:effectLst/>
                        </a:rPr>
                        <a:t>Western</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dirty="0" smtClean="0">
                          <a:effectLst/>
                        </a:rPr>
                        <a:t>8.28</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smtClean="0">
                          <a:effectLst/>
                        </a:rPr>
                        <a:t>6.18</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smtClean="0">
                          <a:effectLst/>
                        </a:rPr>
                        <a:t>2.51</a:t>
                      </a:r>
                      <a:endParaRPr lang="en-GB" sz="24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4231864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 y="1154331"/>
            <a:ext cx="8229600" cy="5522041"/>
          </a:xfrm>
        </p:spPr>
        <p:txBody>
          <a:bodyPr>
            <a:normAutofit/>
          </a:bodyPr>
          <a:lstStyle/>
          <a:p>
            <a:pPr>
              <a:lnSpc>
                <a:spcPct val="200000"/>
              </a:lnSpc>
              <a:buFont typeface="Arial" panose="020B0604020202020204" pitchFamily="34" charset="0"/>
              <a:buChar char="•"/>
            </a:pPr>
            <a:r>
              <a:rPr lang="en-US" sz="2800" dirty="0" smtClean="0"/>
              <a:t>SDG 2 and Targets</a:t>
            </a:r>
          </a:p>
          <a:p>
            <a:pPr>
              <a:lnSpc>
                <a:spcPct val="200000"/>
              </a:lnSpc>
              <a:buFont typeface="Arial" panose="020B0604020202020204" pitchFamily="34" charset="0"/>
              <a:buChar char="•"/>
            </a:pPr>
            <a:r>
              <a:rPr lang="en-US" sz="2800" dirty="0" smtClean="0"/>
              <a:t>Key African Union Frameworks</a:t>
            </a:r>
          </a:p>
          <a:p>
            <a:pPr>
              <a:lnSpc>
                <a:spcPct val="200000"/>
              </a:lnSpc>
              <a:buFont typeface="Arial" panose="020B0604020202020204" pitchFamily="34" charset="0"/>
              <a:buChar char="•"/>
            </a:pPr>
            <a:r>
              <a:rPr lang="en-US" sz="2800" dirty="0" smtClean="0"/>
              <a:t>Status of Indicators Relevant for SDG </a:t>
            </a:r>
            <a:r>
              <a:rPr lang="en-US" sz="2800" dirty="0"/>
              <a:t>2 </a:t>
            </a:r>
            <a:r>
              <a:rPr lang="en-US" sz="2800" dirty="0" smtClean="0"/>
              <a:t>in Africa</a:t>
            </a:r>
          </a:p>
          <a:p>
            <a:pPr>
              <a:lnSpc>
                <a:spcPct val="200000"/>
              </a:lnSpc>
              <a:buFont typeface="Arial" panose="020B0604020202020204" pitchFamily="34" charset="0"/>
              <a:buChar char="•"/>
            </a:pPr>
            <a:r>
              <a:rPr lang="en-US" sz="2800" dirty="0" smtClean="0"/>
              <a:t>Concluding Remarks</a:t>
            </a:r>
          </a:p>
        </p:txBody>
      </p:sp>
      <p:sp>
        <p:nvSpPr>
          <p:cNvPr id="4" name="TextBox 3"/>
          <p:cNvSpPr txBox="1"/>
          <p:nvPr/>
        </p:nvSpPr>
        <p:spPr>
          <a:xfrm>
            <a:off x="721360" y="215314"/>
            <a:ext cx="7559040" cy="769441"/>
          </a:xfrm>
          <a:prstGeom prst="rect">
            <a:avLst/>
          </a:prstGeom>
          <a:noFill/>
        </p:spPr>
        <p:txBody>
          <a:bodyPr wrap="square" rtlCol="0">
            <a:spAutoFit/>
          </a:bodyPr>
          <a:lstStyle/>
          <a:p>
            <a:pPr>
              <a:spcBef>
                <a:spcPct val="0"/>
              </a:spcBef>
            </a:pPr>
            <a:r>
              <a:rPr lang="en-US" sz="4400" b="1" dirty="0" smtClean="0">
                <a:solidFill>
                  <a:srgbClr val="C00000"/>
                </a:solidFill>
                <a:latin typeface="+mj-lt"/>
                <a:ea typeface="+mj-ea"/>
                <a:cs typeface="+mj-cs"/>
              </a:rPr>
              <a:t>Outline</a:t>
            </a:r>
            <a:endParaRPr lang="en-US" sz="4400" b="1" dirty="0">
              <a:solidFill>
                <a:srgbClr val="C00000"/>
              </a:solidFill>
              <a:latin typeface="+mj-lt"/>
              <a:ea typeface="+mj-ea"/>
              <a:cs typeface="+mj-cs"/>
            </a:endParaRPr>
          </a:p>
        </p:txBody>
      </p:sp>
      <p:sp>
        <p:nvSpPr>
          <p:cNvPr id="2" name="TextBox 1"/>
          <p:cNvSpPr txBox="1"/>
          <p:nvPr/>
        </p:nvSpPr>
        <p:spPr>
          <a:xfrm>
            <a:off x="721360" y="6250488"/>
            <a:ext cx="7559040" cy="369332"/>
          </a:xfrm>
          <a:prstGeom prst="rect">
            <a:avLst/>
          </a:prstGeom>
          <a:noFill/>
        </p:spPr>
        <p:txBody>
          <a:bodyPr wrap="square" rtlCol="0">
            <a:spAutoFit/>
          </a:bodyPr>
          <a:lstStyle/>
          <a:p>
            <a:r>
              <a:rPr lang="en-US" dirty="0" smtClean="0">
                <a:solidFill>
                  <a:srgbClr val="00B050"/>
                </a:solidFill>
              </a:rPr>
              <a:t>Key Reference: 2015 Annual Trends and Outlook at </a:t>
            </a:r>
            <a:r>
              <a:rPr lang="en-US" dirty="0" smtClean="0">
                <a:hlinkClick r:id="rId2"/>
              </a:rPr>
              <a:t>www.resakss.org</a:t>
            </a:r>
            <a:endParaRPr lang="en-US" dirty="0" smtClean="0"/>
          </a:p>
        </p:txBody>
      </p:sp>
    </p:spTree>
    <p:extLst>
      <p:ext uri="{BB962C8B-B14F-4D97-AF65-F5344CB8AC3E}">
        <p14:creationId xmlns:p14="http://schemas.microsoft.com/office/powerpoint/2010/main" val="9634353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7469" y="274638"/>
            <a:ext cx="8471731" cy="1143000"/>
          </a:xfrm>
        </p:spPr>
        <p:txBody>
          <a:bodyPr>
            <a:normAutofit/>
          </a:bodyPr>
          <a:lstStyle/>
          <a:p>
            <a:pPr algn="l"/>
            <a:r>
              <a:rPr lang="en-US" sz="3200" b="1" dirty="0" smtClean="0">
                <a:solidFill>
                  <a:srgbClr val="C00000"/>
                </a:solidFill>
              </a:rPr>
              <a:t>Yield, Maize (</a:t>
            </a:r>
            <a:r>
              <a:rPr lang="en-US" sz="3200" b="1" dirty="0">
                <a:solidFill>
                  <a:srgbClr val="C00000"/>
                </a:solidFill>
              </a:rPr>
              <a:t>tonnes per hectare - annual average levels)</a:t>
            </a:r>
            <a:endParaRPr lang="en-GB" sz="3200" b="1" dirty="0">
              <a:solidFill>
                <a:srgbClr val="C0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107843418"/>
              </p:ext>
            </p:extLst>
          </p:nvPr>
        </p:nvGraphicFramePr>
        <p:xfrm>
          <a:off x="225467" y="1929006"/>
          <a:ext cx="8613734" cy="4509370"/>
        </p:xfrm>
        <a:graphic>
          <a:graphicData uri="http://schemas.openxmlformats.org/drawingml/2006/table">
            <a:tbl>
              <a:tblPr>
                <a:tableStyleId>{5C22544A-7EE6-4342-B048-85BDC9FD1C3A}</a:tableStyleId>
              </a:tblPr>
              <a:tblGrid>
                <a:gridCol w="1265130"/>
                <a:gridCol w="1728592"/>
                <a:gridCol w="1089764"/>
                <a:gridCol w="1603332"/>
                <a:gridCol w="1816274"/>
                <a:gridCol w="1110642"/>
              </a:tblGrid>
              <a:tr h="890752">
                <a:tc>
                  <a:txBody>
                    <a:bodyPr/>
                    <a:lstStyle/>
                    <a:p>
                      <a:pPr algn="l" fontAlgn="b"/>
                      <a:r>
                        <a:rPr lang="en-GB" sz="2400" b="1" u="none" strike="noStrike" dirty="0">
                          <a:effectLst/>
                        </a:rPr>
                        <a:t>Region</a:t>
                      </a:r>
                      <a:endParaRPr lang="en-GB" sz="2400" b="1" i="0" u="none" strike="noStrike" dirty="0">
                        <a:solidFill>
                          <a:srgbClr val="000000"/>
                        </a:solidFill>
                        <a:effectLst/>
                        <a:latin typeface="Calibri"/>
                      </a:endParaRPr>
                    </a:p>
                  </a:txBody>
                  <a:tcPr marL="9525" marR="9525" marT="9525" marB="0" anchor="b"/>
                </a:tc>
                <a:tc>
                  <a:txBody>
                    <a:bodyPr/>
                    <a:lstStyle/>
                    <a:p>
                      <a:pPr algn="ctr" fontAlgn="b"/>
                      <a:r>
                        <a:rPr lang="en-GB" sz="2400" b="1" u="none" strike="noStrike" dirty="0">
                          <a:effectLst/>
                        </a:rPr>
                        <a:t>(1995–2003)</a:t>
                      </a:r>
                      <a:endParaRPr lang="en-GB" sz="2400" b="1" i="0" u="none" strike="noStrike" dirty="0">
                        <a:solidFill>
                          <a:srgbClr val="000000"/>
                        </a:solidFill>
                        <a:effectLst/>
                        <a:latin typeface="Calibri"/>
                      </a:endParaRPr>
                    </a:p>
                  </a:txBody>
                  <a:tcPr marL="9525" marR="9525" marT="9525" marB="0" anchor="b"/>
                </a:tc>
                <a:tc>
                  <a:txBody>
                    <a:bodyPr/>
                    <a:lstStyle/>
                    <a:p>
                      <a:pPr algn="ctr" fontAlgn="b"/>
                      <a:r>
                        <a:rPr lang="en-GB" sz="2400" b="1" u="none" strike="noStrike" dirty="0">
                          <a:effectLst/>
                        </a:rPr>
                        <a:t>2003</a:t>
                      </a:r>
                      <a:endParaRPr lang="en-GB" sz="2400" b="1" i="0" u="none" strike="noStrike" dirty="0">
                        <a:solidFill>
                          <a:srgbClr val="000000"/>
                        </a:solidFill>
                        <a:effectLst/>
                        <a:latin typeface="Calibri"/>
                      </a:endParaRPr>
                    </a:p>
                  </a:txBody>
                  <a:tcPr marL="9525" marR="9525" marT="9525" marB="0" anchor="b"/>
                </a:tc>
                <a:tc>
                  <a:txBody>
                    <a:bodyPr/>
                    <a:lstStyle/>
                    <a:p>
                      <a:pPr algn="ctr" fontAlgn="b"/>
                      <a:r>
                        <a:rPr lang="en-GB" sz="2400" b="1" u="none" strike="noStrike" dirty="0">
                          <a:effectLst/>
                        </a:rPr>
                        <a:t>(2003–2008)</a:t>
                      </a:r>
                      <a:endParaRPr lang="en-GB" sz="2400" b="1" i="0" u="none" strike="noStrike" dirty="0">
                        <a:solidFill>
                          <a:srgbClr val="000000"/>
                        </a:solidFill>
                        <a:effectLst/>
                        <a:latin typeface="Calibri"/>
                      </a:endParaRPr>
                    </a:p>
                  </a:txBody>
                  <a:tcPr marL="9525" marR="9525" marT="9525" marB="0" anchor="b"/>
                </a:tc>
                <a:tc>
                  <a:txBody>
                    <a:bodyPr/>
                    <a:lstStyle/>
                    <a:p>
                      <a:pPr algn="ctr" fontAlgn="b"/>
                      <a:r>
                        <a:rPr lang="en-GB" sz="2400" b="1" u="none" strike="noStrike" dirty="0">
                          <a:effectLst/>
                        </a:rPr>
                        <a:t>(2008–2015)</a:t>
                      </a:r>
                      <a:endParaRPr lang="en-GB" sz="2400" b="1" i="0" u="none" strike="noStrike" dirty="0">
                        <a:solidFill>
                          <a:srgbClr val="000000"/>
                        </a:solidFill>
                        <a:effectLst/>
                        <a:latin typeface="Calibri"/>
                      </a:endParaRPr>
                    </a:p>
                  </a:txBody>
                  <a:tcPr marL="9525" marR="9525" marT="9525" marB="0" anchor="b"/>
                </a:tc>
                <a:tc>
                  <a:txBody>
                    <a:bodyPr/>
                    <a:lstStyle/>
                    <a:p>
                      <a:pPr algn="ctr" fontAlgn="b"/>
                      <a:r>
                        <a:rPr lang="en-GB" sz="2400" b="1" u="none" strike="noStrike" dirty="0">
                          <a:effectLst/>
                        </a:rPr>
                        <a:t>2015</a:t>
                      </a:r>
                      <a:endParaRPr lang="en-GB" sz="2400" b="1" i="0" u="none" strike="noStrike" dirty="0">
                        <a:solidFill>
                          <a:srgbClr val="000000"/>
                        </a:solidFill>
                        <a:effectLst/>
                        <a:latin typeface="Calibri"/>
                      </a:endParaRPr>
                    </a:p>
                  </a:txBody>
                  <a:tcPr marL="9525" marR="9525" marT="9525" marB="0" anchor="b"/>
                </a:tc>
              </a:tr>
              <a:tr h="603103">
                <a:tc>
                  <a:txBody>
                    <a:bodyPr/>
                    <a:lstStyle/>
                    <a:p>
                      <a:pPr algn="l" fontAlgn="b"/>
                      <a:r>
                        <a:rPr lang="en-GB" sz="2400" u="none" strike="noStrike">
                          <a:effectLst/>
                        </a:rPr>
                        <a:t>Africa</a:t>
                      </a:r>
                      <a:endParaRPr lang="en-GB" sz="2400" b="1" i="0" u="none" strike="noStrike">
                        <a:solidFill>
                          <a:srgbClr val="000000"/>
                        </a:solidFill>
                        <a:effectLst/>
                        <a:latin typeface="Calibri"/>
                      </a:endParaRPr>
                    </a:p>
                  </a:txBody>
                  <a:tcPr marL="9525" marR="9525" marT="9525" marB="0" anchor="b"/>
                </a:tc>
                <a:tc>
                  <a:txBody>
                    <a:bodyPr/>
                    <a:lstStyle/>
                    <a:p>
                      <a:pPr algn="ctr" fontAlgn="b"/>
                      <a:r>
                        <a:rPr lang="en-GB" sz="2400" u="none" strike="noStrike" dirty="0">
                          <a:effectLst/>
                        </a:rPr>
                        <a:t>1.7</a:t>
                      </a:r>
                      <a:endParaRPr lang="en-GB" sz="2400" b="1"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1.7</a:t>
                      </a:r>
                      <a:endParaRPr lang="en-GB" sz="2400" b="1"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a:effectLst/>
                        </a:rPr>
                        <a:t>1.7</a:t>
                      </a:r>
                      <a:endParaRPr lang="en-GB" sz="2400" b="1" i="0" u="none" strike="noStrike">
                        <a:solidFill>
                          <a:srgbClr val="000000"/>
                        </a:solidFill>
                        <a:effectLst/>
                        <a:latin typeface="Calibri"/>
                      </a:endParaRPr>
                    </a:p>
                  </a:txBody>
                  <a:tcPr marL="9525" marR="9525" marT="9525" marB="0" anchor="b"/>
                </a:tc>
                <a:tc>
                  <a:txBody>
                    <a:bodyPr/>
                    <a:lstStyle/>
                    <a:p>
                      <a:pPr algn="ctr" fontAlgn="b"/>
                      <a:r>
                        <a:rPr lang="en-GB" sz="2400" u="none" strike="noStrike">
                          <a:effectLst/>
                        </a:rPr>
                        <a:t>2</a:t>
                      </a:r>
                      <a:endParaRPr lang="en-GB" sz="2400" b="1" i="0" u="none" strike="noStrike">
                        <a:solidFill>
                          <a:srgbClr val="000000"/>
                        </a:solidFill>
                        <a:effectLst/>
                        <a:latin typeface="Calibri"/>
                      </a:endParaRPr>
                    </a:p>
                  </a:txBody>
                  <a:tcPr marL="9525" marR="9525" marT="9525" marB="0" anchor="b"/>
                </a:tc>
                <a:tc>
                  <a:txBody>
                    <a:bodyPr/>
                    <a:lstStyle/>
                    <a:p>
                      <a:pPr algn="ctr" fontAlgn="b"/>
                      <a:r>
                        <a:rPr lang="en-GB" sz="2400" u="none" strike="noStrike">
                          <a:effectLst/>
                        </a:rPr>
                        <a:t>2.1</a:t>
                      </a:r>
                      <a:endParaRPr lang="en-GB" sz="2400" b="1" i="0" u="none" strike="noStrike">
                        <a:solidFill>
                          <a:srgbClr val="000000"/>
                        </a:solidFill>
                        <a:effectLst/>
                        <a:latin typeface="Calibri"/>
                      </a:endParaRPr>
                    </a:p>
                  </a:txBody>
                  <a:tcPr marL="9525" marR="9525" marT="9525" marB="0" anchor="b"/>
                </a:tc>
              </a:tr>
              <a:tr h="603103">
                <a:tc>
                  <a:txBody>
                    <a:bodyPr/>
                    <a:lstStyle/>
                    <a:p>
                      <a:pPr algn="l" fontAlgn="b"/>
                      <a:r>
                        <a:rPr lang="en-GB" sz="2400" u="none" strike="noStrike">
                          <a:effectLst/>
                        </a:rPr>
                        <a:t>Central</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a:effectLst/>
                        </a:rPr>
                        <a:t>1.1</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dirty="0">
                          <a:effectLst/>
                        </a:rPr>
                        <a:t>1.1</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a:effectLst/>
                        </a:rPr>
                        <a:t>1.1</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a:effectLst/>
                        </a:rPr>
                        <a:t>1.2</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a:effectLst/>
                        </a:rPr>
                        <a:t>1.2</a:t>
                      </a:r>
                      <a:endParaRPr lang="en-GB" sz="2400" b="0" i="0" u="none" strike="noStrike">
                        <a:solidFill>
                          <a:srgbClr val="000000"/>
                        </a:solidFill>
                        <a:effectLst/>
                        <a:latin typeface="Calibri"/>
                      </a:endParaRPr>
                    </a:p>
                  </a:txBody>
                  <a:tcPr marL="9525" marR="9525" marT="9525" marB="0" anchor="b"/>
                </a:tc>
              </a:tr>
              <a:tr h="603103">
                <a:tc>
                  <a:txBody>
                    <a:bodyPr/>
                    <a:lstStyle/>
                    <a:p>
                      <a:pPr algn="l" fontAlgn="b"/>
                      <a:r>
                        <a:rPr lang="en-GB" sz="2400" u="none" strike="noStrike">
                          <a:effectLst/>
                        </a:rPr>
                        <a:t>Eastern</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a:effectLst/>
                        </a:rPr>
                        <a:t>1.6</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a:effectLst/>
                        </a:rPr>
                        <a:t>1.6</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dirty="0">
                          <a:effectLst/>
                        </a:rPr>
                        <a:t>1.5</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a:effectLst/>
                        </a:rPr>
                        <a:t>1.9</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a:effectLst/>
                        </a:rPr>
                        <a:t>2.1</a:t>
                      </a:r>
                      <a:endParaRPr lang="en-GB" sz="2400" b="0" i="0" u="none" strike="noStrike">
                        <a:solidFill>
                          <a:srgbClr val="000000"/>
                        </a:solidFill>
                        <a:effectLst/>
                        <a:latin typeface="Calibri"/>
                      </a:endParaRPr>
                    </a:p>
                  </a:txBody>
                  <a:tcPr marL="9525" marR="9525" marT="9525" marB="0" anchor="b"/>
                </a:tc>
              </a:tr>
              <a:tr h="603103">
                <a:tc>
                  <a:txBody>
                    <a:bodyPr/>
                    <a:lstStyle/>
                    <a:p>
                      <a:pPr algn="l" fontAlgn="b"/>
                      <a:r>
                        <a:rPr lang="en-GB" sz="2400" u="none" strike="noStrike">
                          <a:effectLst/>
                        </a:rPr>
                        <a:t>Northern</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a:effectLst/>
                        </a:rPr>
                        <a:t>5.5</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a:effectLst/>
                        </a:rPr>
                        <a:t>6.1</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dirty="0">
                          <a:effectLst/>
                        </a:rPr>
                        <a:t>6.3</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6.5</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a:effectLst/>
                        </a:rPr>
                        <a:t>6.5</a:t>
                      </a:r>
                      <a:endParaRPr lang="en-GB" sz="2400" b="0" i="0" u="none" strike="noStrike">
                        <a:solidFill>
                          <a:srgbClr val="000000"/>
                        </a:solidFill>
                        <a:effectLst/>
                        <a:latin typeface="Calibri"/>
                      </a:endParaRPr>
                    </a:p>
                  </a:txBody>
                  <a:tcPr marL="9525" marR="9525" marT="9525" marB="0" anchor="b"/>
                </a:tc>
              </a:tr>
              <a:tr h="603103">
                <a:tc>
                  <a:txBody>
                    <a:bodyPr/>
                    <a:lstStyle/>
                    <a:p>
                      <a:pPr algn="l" fontAlgn="b"/>
                      <a:r>
                        <a:rPr lang="en-GB" sz="2400" u="none" strike="noStrike">
                          <a:effectLst/>
                        </a:rPr>
                        <a:t>Southern</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a:effectLst/>
                        </a:rPr>
                        <a:t>1.6</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a:effectLst/>
                        </a:rPr>
                        <a:t>1.6</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a:effectLst/>
                        </a:rPr>
                        <a:t>1.7</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dirty="0">
                          <a:effectLst/>
                        </a:rPr>
                        <a:t>2.2</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a:effectLst/>
                        </a:rPr>
                        <a:t>2.4</a:t>
                      </a:r>
                      <a:endParaRPr lang="en-GB" sz="2400" b="0" i="0" u="none" strike="noStrike">
                        <a:solidFill>
                          <a:srgbClr val="000000"/>
                        </a:solidFill>
                        <a:effectLst/>
                        <a:latin typeface="Calibri"/>
                      </a:endParaRPr>
                    </a:p>
                  </a:txBody>
                  <a:tcPr marL="9525" marR="9525" marT="9525" marB="0" anchor="b"/>
                </a:tc>
              </a:tr>
              <a:tr h="603103">
                <a:tc>
                  <a:txBody>
                    <a:bodyPr/>
                    <a:lstStyle/>
                    <a:p>
                      <a:pPr algn="l" fontAlgn="b"/>
                      <a:r>
                        <a:rPr lang="en-GB" sz="2400" u="none" strike="noStrike">
                          <a:effectLst/>
                        </a:rPr>
                        <a:t>Western</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dirty="0">
                          <a:effectLst/>
                        </a:rPr>
                        <a:t>1.4</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1.5</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a:effectLst/>
                        </a:rPr>
                        <a:t>1.6</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a:effectLst/>
                        </a:rPr>
                        <a:t>1.7</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dirty="0">
                          <a:effectLst/>
                        </a:rPr>
                        <a:t>1.7</a:t>
                      </a:r>
                      <a:endParaRPr lang="en-GB" sz="24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28129188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8"/>
            <a:ext cx="8336071" cy="1616792"/>
          </a:xfrm>
        </p:spPr>
        <p:txBody>
          <a:bodyPr>
            <a:normAutofit/>
          </a:bodyPr>
          <a:lstStyle/>
          <a:p>
            <a:r>
              <a:rPr lang="en-US" sz="3200" b="1" dirty="0">
                <a:solidFill>
                  <a:srgbClr val="C00000"/>
                </a:solidFill>
              </a:rPr>
              <a:t>Land Productivity (agriculture value-added per hectare of arable land, constant 2010 US</a:t>
            </a:r>
            <a:r>
              <a:rPr lang="en-US" sz="3200" b="1" dirty="0" smtClean="0">
                <a:solidFill>
                  <a:srgbClr val="C00000"/>
                </a:solidFill>
              </a:rPr>
              <a:t>$</a:t>
            </a:r>
            <a:r>
              <a:rPr lang="en-US" sz="3200" b="1" dirty="0">
                <a:solidFill>
                  <a:srgbClr val="C00000"/>
                </a:solidFill>
              </a:rPr>
              <a:t> - annual average levels</a:t>
            </a:r>
            <a:r>
              <a:rPr lang="en-US" sz="3200" b="1" dirty="0" smtClean="0">
                <a:solidFill>
                  <a:srgbClr val="C00000"/>
                </a:solidFill>
              </a:rPr>
              <a:t>)</a:t>
            </a:r>
            <a:endParaRPr lang="en-GB" sz="3200" b="1" dirty="0">
              <a:solidFill>
                <a:srgbClr val="C0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23511792"/>
              </p:ext>
            </p:extLst>
          </p:nvPr>
        </p:nvGraphicFramePr>
        <p:xfrm>
          <a:off x="200416" y="2004166"/>
          <a:ext cx="8755694" cy="4622878"/>
        </p:xfrm>
        <a:graphic>
          <a:graphicData uri="http://schemas.openxmlformats.org/drawingml/2006/table">
            <a:tbl>
              <a:tblPr>
                <a:tableStyleId>{5C22544A-7EE6-4342-B048-85BDC9FD1C3A}</a:tableStyleId>
              </a:tblPr>
              <a:tblGrid>
                <a:gridCol w="1240077"/>
                <a:gridCol w="1691014"/>
                <a:gridCol w="1152394"/>
                <a:gridCol w="1691014"/>
                <a:gridCol w="1816274"/>
                <a:gridCol w="1164921"/>
              </a:tblGrid>
              <a:tr h="729808">
                <a:tc>
                  <a:txBody>
                    <a:bodyPr/>
                    <a:lstStyle/>
                    <a:p>
                      <a:pPr algn="l" fontAlgn="b"/>
                      <a:r>
                        <a:rPr lang="en-GB" sz="2400" b="1" u="none" strike="noStrike" dirty="0">
                          <a:effectLst/>
                        </a:rPr>
                        <a:t>Region</a:t>
                      </a:r>
                      <a:endParaRPr lang="en-GB" sz="2400" b="1" i="0" u="none" strike="noStrike" dirty="0">
                        <a:solidFill>
                          <a:srgbClr val="000000"/>
                        </a:solidFill>
                        <a:effectLst/>
                        <a:latin typeface="Calibri"/>
                      </a:endParaRPr>
                    </a:p>
                  </a:txBody>
                  <a:tcPr marL="9525" marR="9525" marT="9525" marB="0" anchor="b"/>
                </a:tc>
                <a:tc>
                  <a:txBody>
                    <a:bodyPr/>
                    <a:lstStyle/>
                    <a:p>
                      <a:pPr algn="ctr" fontAlgn="b"/>
                      <a:r>
                        <a:rPr lang="en-GB" sz="2400" b="1" u="none" strike="noStrike" dirty="0">
                          <a:effectLst/>
                        </a:rPr>
                        <a:t>(1995–2003)</a:t>
                      </a:r>
                      <a:endParaRPr lang="en-GB" sz="2400" b="1" i="0" u="none" strike="noStrike" dirty="0">
                        <a:solidFill>
                          <a:srgbClr val="000000"/>
                        </a:solidFill>
                        <a:effectLst/>
                        <a:latin typeface="Calibri"/>
                      </a:endParaRPr>
                    </a:p>
                  </a:txBody>
                  <a:tcPr marL="9525" marR="9525" marT="9525" marB="0" anchor="b"/>
                </a:tc>
                <a:tc>
                  <a:txBody>
                    <a:bodyPr/>
                    <a:lstStyle/>
                    <a:p>
                      <a:pPr algn="ctr" fontAlgn="b"/>
                      <a:r>
                        <a:rPr lang="en-GB" sz="2400" b="1" u="none" strike="noStrike" dirty="0">
                          <a:effectLst/>
                        </a:rPr>
                        <a:t>2003</a:t>
                      </a:r>
                      <a:endParaRPr lang="en-GB" sz="2400" b="1" i="0" u="none" strike="noStrike" dirty="0">
                        <a:solidFill>
                          <a:srgbClr val="000000"/>
                        </a:solidFill>
                        <a:effectLst/>
                        <a:latin typeface="Calibri"/>
                      </a:endParaRPr>
                    </a:p>
                  </a:txBody>
                  <a:tcPr marL="9525" marR="9525" marT="9525" marB="0" anchor="b"/>
                </a:tc>
                <a:tc>
                  <a:txBody>
                    <a:bodyPr/>
                    <a:lstStyle/>
                    <a:p>
                      <a:pPr algn="ctr" fontAlgn="b"/>
                      <a:r>
                        <a:rPr lang="en-GB" sz="2400" b="1" u="none" strike="noStrike" dirty="0">
                          <a:effectLst/>
                        </a:rPr>
                        <a:t>(2003–2008)</a:t>
                      </a:r>
                      <a:endParaRPr lang="en-GB" sz="2400" b="1" i="0" u="none" strike="noStrike" dirty="0">
                        <a:solidFill>
                          <a:srgbClr val="000000"/>
                        </a:solidFill>
                        <a:effectLst/>
                        <a:latin typeface="Calibri"/>
                      </a:endParaRPr>
                    </a:p>
                  </a:txBody>
                  <a:tcPr marL="9525" marR="9525" marT="9525" marB="0" anchor="b"/>
                </a:tc>
                <a:tc>
                  <a:txBody>
                    <a:bodyPr/>
                    <a:lstStyle/>
                    <a:p>
                      <a:pPr algn="ctr" fontAlgn="b"/>
                      <a:r>
                        <a:rPr lang="en-GB" sz="2400" b="1" u="none" strike="noStrike" dirty="0">
                          <a:effectLst/>
                        </a:rPr>
                        <a:t>(2008–2015)</a:t>
                      </a:r>
                      <a:endParaRPr lang="en-GB" sz="2400" b="1" i="0" u="none" strike="noStrike" dirty="0">
                        <a:solidFill>
                          <a:srgbClr val="000000"/>
                        </a:solidFill>
                        <a:effectLst/>
                        <a:latin typeface="Calibri"/>
                      </a:endParaRPr>
                    </a:p>
                  </a:txBody>
                  <a:tcPr marL="9525" marR="9525" marT="9525" marB="0" anchor="b"/>
                </a:tc>
                <a:tc>
                  <a:txBody>
                    <a:bodyPr/>
                    <a:lstStyle/>
                    <a:p>
                      <a:pPr algn="ctr" fontAlgn="b"/>
                      <a:r>
                        <a:rPr lang="en-GB" sz="2400" b="1" u="none" strike="noStrike" dirty="0">
                          <a:effectLst/>
                        </a:rPr>
                        <a:t>2015</a:t>
                      </a:r>
                      <a:endParaRPr lang="en-GB" sz="2400" b="1" i="0" u="none" strike="noStrike" dirty="0">
                        <a:solidFill>
                          <a:srgbClr val="000000"/>
                        </a:solidFill>
                        <a:effectLst/>
                        <a:latin typeface="Calibri"/>
                      </a:endParaRPr>
                    </a:p>
                  </a:txBody>
                  <a:tcPr marL="9525" marR="9525" marT="9525" marB="0" anchor="b"/>
                </a:tc>
              </a:tr>
              <a:tr h="648845">
                <a:tc>
                  <a:txBody>
                    <a:bodyPr/>
                    <a:lstStyle/>
                    <a:p>
                      <a:pPr algn="l" fontAlgn="b"/>
                      <a:r>
                        <a:rPr lang="en-GB" sz="2400" u="none" strike="noStrike">
                          <a:effectLst/>
                        </a:rPr>
                        <a:t>Africa</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dirty="0">
                          <a:effectLst/>
                        </a:rPr>
                        <a:t>164</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189</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206</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271</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304</a:t>
                      </a:r>
                      <a:endParaRPr lang="en-GB" sz="2400" b="0" i="0" u="none" strike="noStrike" dirty="0">
                        <a:solidFill>
                          <a:srgbClr val="000000"/>
                        </a:solidFill>
                        <a:effectLst/>
                        <a:latin typeface="Calibri"/>
                      </a:endParaRPr>
                    </a:p>
                  </a:txBody>
                  <a:tcPr marL="9525" marR="9525" marT="9525" marB="0" anchor="b"/>
                </a:tc>
              </a:tr>
              <a:tr h="648845">
                <a:tc>
                  <a:txBody>
                    <a:bodyPr/>
                    <a:lstStyle/>
                    <a:p>
                      <a:pPr algn="l" fontAlgn="b"/>
                      <a:r>
                        <a:rPr lang="en-GB" sz="2400" u="none" strike="noStrike">
                          <a:effectLst/>
                        </a:rPr>
                        <a:t>Central</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dirty="0">
                          <a:effectLst/>
                        </a:rPr>
                        <a:t>128</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a:effectLst/>
                        </a:rPr>
                        <a:t>112</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dirty="0">
                          <a:effectLst/>
                        </a:rPr>
                        <a:t>134</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a:effectLst/>
                        </a:rPr>
                        <a:t>177</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dirty="0">
                          <a:effectLst/>
                        </a:rPr>
                        <a:t>199</a:t>
                      </a:r>
                      <a:endParaRPr lang="en-GB" sz="2400" b="0" i="0" u="none" strike="noStrike" dirty="0">
                        <a:solidFill>
                          <a:srgbClr val="000000"/>
                        </a:solidFill>
                        <a:effectLst/>
                        <a:latin typeface="Calibri"/>
                      </a:endParaRPr>
                    </a:p>
                  </a:txBody>
                  <a:tcPr marL="9525" marR="9525" marT="9525" marB="0" anchor="b"/>
                </a:tc>
              </a:tr>
              <a:tr h="648845">
                <a:tc>
                  <a:txBody>
                    <a:bodyPr/>
                    <a:lstStyle/>
                    <a:p>
                      <a:pPr algn="l" fontAlgn="b"/>
                      <a:r>
                        <a:rPr lang="en-GB" sz="2400" u="none" strike="noStrike">
                          <a:effectLst/>
                        </a:rPr>
                        <a:t>Eastern</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a:effectLst/>
                        </a:rPr>
                        <a:t>138</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a:effectLst/>
                        </a:rPr>
                        <a:t>142</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dirty="0">
                          <a:effectLst/>
                        </a:rPr>
                        <a:t>153</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227</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275</a:t>
                      </a:r>
                      <a:endParaRPr lang="en-GB" sz="2400" b="0" i="0" u="none" strike="noStrike" dirty="0">
                        <a:solidFill>
                          <a:srgbClr val="000000"/>
                        </a:solidFill>
                        <a:effectLst/>
                        <a:latin typeface="Calibri"/>
                      </a:endParaRPr>
                    </a:p>
                  </a:txBody>
                  <a:tcPr marL="9525" marR="9525" marT="9525" marB="0" anchor="b"/>
                </a:tc>
              </a:tr>
              <a:tr h="648845">
                <a:tc>
                  <a:txBody>
                    <a:bodyPr/>
                    <a:lstStyle/>
                    <a:p>
                      <a:pPr algn="l" fontAlgn="b"/>
                      <a:r>
                        <a:rPr lang="en-GB" sz="2400" u="none" strike="noStrike">
                          <a:effectLst/>
                        </a:rPr>
                        <a:t>Northern</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a:effectLst/>
                        </a:rPr>
                        <a:t>346</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a:effectLst/>
                        </a:rPr>
                        <a:t>384</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a:effectLst/>
                        </a:rPr>
                        <a:t>392</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dirty="0">
                          <a:effectLst/>
                        </a:rPr>
                        <a:t>482</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528</a:t>
                      </a:r>
                      <a:endParaRPr lang="en-GB" sz="2400" b="0" i="0" u="none" strike="noStrike" dirty="0">
                        <a:solidFill>
                          <a:srgbClr val="000000"/>
                        </a:solidFill>
                        <a:effectLst/>
                        <a:latin typeface="Calibri"/>
                      </a:endParaRPr>
                    </a:p>
                  </a:txBody>
                  <a:tcPr marL="9525" marR="9525" marT="9525" marB="0" anchor="b"/>
                </a:tc>
              </a:tr>
              <a:tr h="648845">
                <a:tc>
                  <a:txBody>
                    <a:bodyPr/>
                    <a:lstStyle/>
                    <a:p>
                      <a:pPr algn="l" fontAlgn="b"/>
                      <a:r>
                        <a:rPr lang="en-GB" sz="2400" u="none" strike="noStrike" dirty="0">
                          <a:effectLst/>
                        </a:rPr>
                        <a:t>Southern</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a:effectLst/>
                        </a:rPr>
                        <a:t>61</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dirty="0">
                          <a:effectLst/>
                        </a:rPr>
                        <a:t>65</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a:effectLst/>
                        </a:rPr>
                        <a:t>69</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dirty="0">
                          <a:effectLst/>
                        </a:rPr>
                        <a:t>88</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101</a:t>
                      </a:r>
                      <a:endParaRPr lang="en-GB" sz="2400" b="0" i="0" u="none" strike="noStrike" dirty="0">
                        <a:solidFill>
                          <a:srgbClr val="000000"/>
                        </a:solidFill>
                        <a:effectLst/>
                        <a:latin typeface="Calibri"/>
                      </a:endParaRPr>
                    </a:p>
                  </a:txBody>
                  <a:tcPr marL="9525" marR="9525" marT="9525" marB="0" anchor="b"/>
                </a:tc>
              </a:tr>
              <a:tr h="648845">
                <a:tc>
                  <a:txBody>
                    <a:bodyPr/>
                    <a:lstStyle/>
                    <a:p>
                      <a:pPr algn="l" fontAlgn="b"/>
                      <a:r>
                        <a:rPr lang="en-GB" sz="2400" u="none" strike="noStrike">
                          <a:effectLst/>
                        </a:rPr>
                        <a:t>Western</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dirty="0">
                          <a:effectLst/>
                        </a:rPr>
                        <a:t>256</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a:effectLst/>
                        </a:rPr>
                        <a:t>347</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a:effectLst/>
                        </a:rPr>
                        <a:t>387</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a:effectLst/>
                        </a:rPr>
                        <a:t>493</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dirty="0">
                          <a:effectLst/>
                        </a:rPr>
                        <a:t>532</a:t>
                      </a:r>
                      <a:endParaRPr lang="en-GB" sz="24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14095822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noAutofit/>
          </a:bodyPr>
          <a:lstStyle/>
          <a:p>
            <a:pPr algn="l"/>
            <a:r>
              <a:rPr lang="en-US" sz="3200" b="1" dirty="0">
                <a:solidFill>
                  <a:srgbClr val="C00000"/>
                </a:solidFill>
              </a:rPr>
              <a:t>Share </a:t>
            </a:r>
            <a:r>
              <a:rPr lang="en-US" sz="3200" b="1" dirty="0" smtClean="0">
                <a:solidFill>
                  <a:srgbClr val="C00000"/>
                </a:solidFill>
              </a:rPr>
              <a:t>of </a:t>
            </a:r>
            <a:r>
              <a:rPr lang="en-US" sz="3200" b="1" dirty="0">
                <a:solidFill>
                  <a:srgbClr val="C00000"/>
                </a:solidFill>
              </a:rPr>
              <a:t>Agriculture Expenditure </a:t>
            </a:r>
            <a:r>
              <a:rPr lang="en-US" sz="3200" b="1" dirty="0" smtClean="0">
                <a:solidFill>
                  <a:srgbClr val="C00000"/>
                </a:solidFill>
              </a:rPr>
              <a:t>in </a:t>
            </a:r>
            <a:r>
              <a:rPr lang="en-US" sz="3200" b="1" dirty="0">
                <a:solidFill>
                  <a:srgbClr val="C00000"/>
                </a:solidFill>
              </a:rPr>
              <a:t>Total Public Expenditure (% - annual average levels)</a:t>
            </a:r>
            <a:endParaRPr lang="en-GB" sz="3200" b="1" dirty="0">
              <a:solidFill>
                <a:srgbClr val="C0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4186767363"/>
              </p:ext>
            </p:extLst>
          </p:nvPr>
        </p:nvGraphicFramePr>
        <p:xfrm>
          <a:off x="137785" y="1816273"/>
          <a:ext cx="8777615" cy="4722313"/>
        </p:xfrm>
        <a:graphic>
          <a:graphicData uri="http://schemas.openxmlformats.org/drawingml/2006/table">
            <a:tbl>
              <a:tblPr>
                <a:tableStyleId>{5C22544A-7EE6-4342-B048-85BDC9FD1C3A}</a:tableStyleId>
              </a:tblPr>
              <a:tblGrid>
                <a:gridCol w="1163885"/>
                <a:gridCol w="1842814"/>
                <a:gridCol w="1202048"/>
                <a:gridCol w="1628383"/>
                <a:gridCol w="1728592"/>
                <a:gridCol w="1211893"/>
              </a:tblGrid>
              <a:tr h="758744">
                <a:tc>
                  <a:txBody>
                    <a:bodyPr/>
                    <a:lstStyle/>
                    <a:p>
                      <a:pPr algn="l" fontAlgn="b"/>
                      <a:r>
                        <a:rPr lang="en-GB" sz="2400" b="1" u="none" strike="noStrike" dirty="0">
                          <a:effectLst/>
                        </a:rPr>
                        <a:t>Region</a:t>
                      </a:r>
                      <a:endParaRPr lang="en-GB" sz="2400" b="1" i="0" u="none" strike="noStrike" dirty="0">
                        <a:solidFill>
                          <a:srgbClr val="000000"/>
                        </a:solidFill>
                        <a:effectLst/>
                        <a:latin typeface="Calibri"/>
                      </a:endParaRPr>
                    </a:p>
                  </a:txBody>
                  <a:tcPr marL="9525" marR="9525" marT="9525" marB="0" anchor="b"/>
                </a:tc>
                <a:tc>
                  <a:txBody>
                    <a:bodyPr/>
                    <a:lstStyle/>
                    <a:p>
                      <a:pPr algn="ctr" fontAlgn="b"/>
                      <a:r>
                        <a:rPr lang="en-GB" sz="2400" b="1" u="none" strike="noStrike" dirty="0">
                          <a:effectLst/>
                        </a:rPr>
                        <a:t>(1995–2003)</a:t>
                      </a:r>
                      <a:endParaRPr lang="en-GB" sz="2400" b="1" i="0" u="none" strike="noStrike" dirty="0">
                        <a:solidFill>
                          <a:srgbClr val="000000"/>
                        </a:solidFill>
                        <a:effectLst/>
                        <a:latin typeface="Calibri"/>
                      </a:endParaRPr>
                    </a:p>
                  </a:txBody>
                  <a:tcPr marL="9525" marR="9525" marT="9525" marB="0" anchor="b"/>
                </a:tc>
                <a:tc>
                  <a:txBody>
                    <a:bodyPr/>
                    <a:lstStyle/>
                    <a:p>
                      <a:pPr algn="ctr" fontAlgn="b"/>
                      <a:r>
                        <a:rPr lang="en-GB" sz="2400" b="1" u="none" strike="noStrike" dirty="0">
                          <a:effectLst/>
                        </a:rPr>
                        <a:t>2003</a:t>
                      </a:r>
                      <a:endParaRPr lang="en-GB" sz="2400" b="1" i="0" u="none" strike="noStrike" dirty="0">
                        <a:solidFill>
                          <a:srgbClr val="000000"/>
                        </a:solidFill>
                        <a:effectLst/>
                        <a:latin typeface="Calibri"/>
                      </a:endParaRPr>
                    </a:p>
                  </a:txBody>
                  <a:tcPr marL="9525" marR="9525" marT="9525" marB="0" anchor="b"/>
                </a:tc>
                <a:tc>
                  <a:txBody>
                    <a:bodyPr/>
                    <a:lstStyle/>
                    <a:p>
                      <a:pPr algn="ctr" fontAlgn="b"/>
                      <a:r>
                        <a:rPr lang="en-GB" sz="2400" b="1" u="none" strike="noStrike">
                          <a:effectLst/>
                        </a:rPr>
                        <a:t>(2003–2008)</a:t>
                      </a:r>
                      <a:endParaRPr lang="en-GB" sz="2400" b="1" i="0" u="none" strike="noStrike">
                        <a:solidFill>
                          <a:srgbClr val="000000"/>
                        </a:solidFill>
                        <a:effectLst/>
                        <a:latin typeface="Calibri"/>
                      </a:endParaRPr>
                    </a:p>
                  </a:txBody>
                  <a:tcPr marL="9525" marR="9525" marT="9525" marB="0" anchor="b"/>
                </a:tc>
                <a:tc>
                  <a:txBody>
                    <a:bodyPr/>
                    <a:lstStyle/>
                    <a:p>
                      <a:pPr algn="ctr" fontAlgn="b"/>
                      <a:r>
                        <a:rPr lang="en-GB" sz="2400" b="1" u="none" strike="noStrike">
                          <a:effectLst/>
                        </a:rPr>
                        <a:t>(2008–2014)</a:t>
                      </a:r>
                      <a:endParaRPr lang="en-GB" sz="2400" b="1" i="0" u="none" strike="noStrike">
                        <a:solidFill>
                          <a:srgbClr val="000000"/>
                        </a:solidFill>
                        <a:effectLst/>
                        <a:latin typeface="Calibri"/>
                      </a:endParaRPr>
                    </a:p>
                  </a:txBody>
                  <a:tcPr marL="9525" marR="9525" marT="9525" marB="0" anchor="b"/>
                </a:tc>
                <a:tc>
                  <a:txBody>
                    <a:bodyPr/>
                    <a:lstStyle/>
                    <a:p>
                      <a:pPr algn="ctr" fontAlgn="b"/>
                      <a:r>
                        <a:rPr lang="en-GB" sz="2400" b="1" u="none" strike="noStrike" dirty="0">
                          <a:effectLst/>
                        </a:rPr>
                        <a:t>2014</a:t>
                      </a:r>
                      <a:endParaRPr lang="en-GB" sz="2400" b="1" i="0" u="none" strike="noStrike" dirty="0">
                        <a:solidFill>
                          <a:srgbClr val="000000"/>
                        </a:solidFill>
                        <a:effectLst/>
                        <a:latin typeface="Calibri"/>
                      </a:endParaRPr>
                    </a:p>
                  </a:txBody>
                  <a:tcPr marL="9525" marR="9525" marT="9525" marB="0" anchor="b"/>
                </a:tc>
              </a:tr>
              <a:tr h="678206">
                <a:tc>
                  <a:txBody>
                    <a:bodyPr/>
                    <a:lstStyle/>
                    <a:p>
                      <a:pPr algn="l" fontAlgn="b"/>
                      <a:r>
                        <a:rPr lang="en-GB" sz="2400" u="none" strike="noStrike" dirty="0">
                          <a:effectLst/>
                        </a:rPr>
                        <a:t>Africa</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3.2</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3.6</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a:effectLst/>
                        </a:rPr>
                        <a:t>3.5</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dirty="0">
                          <a:effectLst/>
                        </a:rPr>
                        <a:t>3</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2.6</a:t>
                      </a:r>
                      <a:endParaRPr lang="en-GB" sz="2400" b="0" i="0" u="none" strike="noStrike" dirty="0">
                        <a:solidFill>
                          <a:srgbClr val="000000"/>
                        </a:solidFill>
                        <a:effectLst/>
                        <a:latin typeface="Calibri"/>
                      </a:endParaRPr>
                    </a:p>
                  </a:txBody>
                  <a:tcPr marL="9525" marR="9525" marT="9525" marB="0" anchor="b"/>
                </a:tc>
              </a:tr>
              <a:tr h="696804">
                <a:tc>
                  <a:txBody>
                    <a:bodyPr/>
                    <a:lstStyle/>
                    <a:p>
                      <a:pPr algn="l" fontAlgn="b"/>
                      <a:r>
                        <a:rPr lang="en-GB" sz="2400" u="none" strike="noStrike">
                          <a:effectLst/>
                        </a:rPr>
                        <a:t>Central</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dirty="0">
                          <a:effectLst/>
                        </a:rPr>
                        <a:t>2</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2.3</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3</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3.5</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a:effectLst/>
                        </a:rPr>
                        <a:t>3.6</a:t>
                      </a:r>
                      <a:endParaRPr lang="en-GB" sz="2400" b="0" i="0" u="none" strike="noStrike">
                        <a:solidFill>
                          <a:srgbClr val="000000"/>
                        </a:solidFill>
                        <a:effectLst/>
                        <a:latin typeface="Calibri"/>
                      </a:endParaRPr>
                    </a:p>
                  </a:txBody>
                  <a:tcPr marL="9525" marR="9525" marT="9525" marB="0" anchor="b"/>
                </a:tc>
              </a:tr>
              <a:tr h="629049">
                <a:tc>
                  <a:txBody>
                    <a:bodyPr/>
                    <a:lstStyle/>
                    <a:p>
                      <a:pPr algn="l" fontAlgn="b"/>
                      <a:r>
                        <a:rPr lang="en-GB" sz="2400" u="none" strike="noStrike">
                          <a:effectLst/>
                        </a:rPr>
                        <a:t>Eastern</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dirty="0">
                          <a:effectLst/>
                        </a:rPr>
                        <a:t>5.7</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a:effectLst/>
                        </a:rPr>
                        <a:t>6</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dirty="0">
                          <a:effectLst/>
                        </a:rPr>
                        <a:t>6.1</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5.7</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a:effectLst/>
                        </a:rPr>
                        <a:t>3.3</a:t>
                      </a:r>
                      <a:endParaRPr lang="en-GB" sz="2400" b="0" i="0" u="none" strike="noStrike">
                        <a:solidFill>
                          <a:srgbClr val="000000"/>
                        </a:solidFill>
                        <a:effectLst/>
                        <a:latin typeface="Calibri"/>
                      </a:endParaRPr>
                    </a:p>
                  </a:txBody>
                  <a:tcPr marL="9525" marR="9525" marT="9525" marB="0" anchor="b"/>
                </a:tc>
              </a:tr>
              <a:tr h="681322">
                <a:tc>
                  <a:txBody>
                    <a:bodyPr/>
                    <a:lstStyle/>
                    <a:p>
                      <a:pPr algn="l" fontAlgn="b"/>
                      <a:r>
                        <a:rPr lang="en-GB" sz="2400" u="none" strike="noStrike">
                          <a:effectLst/>
                        </a:rPr>
                        <a:t>Northern</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a:effectLst/>
                        </a:rPr>
                        <a:t>4.6</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dirty="0">
                          <a:effectLst/>
                        </a:rPr>
                        <a:t>4.6</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a:effectLst/>
                        </a:rPr>
                        <a:t>3.9</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dirty="0">
                          <a:effectLst/>
                        </a:rPr>
                        <a:t>2.9</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a:effectLst/>
                        </a:rPr>
                        <a:t>3.2</a:t>
                      </a:r>
                      <a:endParaRPr lang="en-GB" sz="2400" b="0" i="0" u="none" strike="noStrike">
                        <a:solidFill>
                          <a:srgbClr val="000000"/>
                        </a:solidFill>
                        <a:effectLst/>
                        <a:latin typeface="Calibri"/>
                      </a:endParaRPr>
                    </a:p>
                  </a:txBody>
                  <a:tcPr marL="9525" marR="9525" marT="9525" marB="0" anchor="b"/>
                </a:tc>
              </a:tr>
              <a:tr h="662001">
                <a:tc>
                  <a:txBody>
                    <a:bodyPr/>
                    <a:lstStyle/>
                    <a:p>
                      <a:pPr algn="l" fontAlgn="b"/>
                      <a:r>
                        <a:rPr lang="en-GB" sz="2400" u="none" strike="noStrike">
                          <a:effectLst/>
                        </a:rPr>
                        <a:t>Southern</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a:effectLst/>
                        </a:rPr>
                        <a:t>1.6</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a:effectLst/>
                        </a:rPr>
                        <a:t>2.2</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dirty="0">
                          <a:effectLst/>
                        </a:rPr>
                        <a:t>2.5</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2.2</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a:effectLst/>
                        </a:rPr>
                        <a:t>1.9</a:t>
                      </a:r>
                      <a:endParaRPr lang="en-GB" sz="2400" b="0" i="0" u="none" strike="noStrike">
                        <a:solidFill>
                          <a:srgbClr val="000000"/>
                        </a:solidFill>
                        <a:effectLst/>
                        <a:latin typeface="Calibri"/>
                      </a:endParaRPr>
                    </a:p>
                  </a:txBody>
                  <a:tcPr marL="9525" marR="9525" marT="9525" marB="0" anchor="b"/>
                </a:tc>
              </a:tr>
              <a:tr h="616187">
                <a:tc>
                  <a:txBody>
                    <a:bodyPr/>
                    <a:lstStyle/>
                    <a:p>
                      <a:pPr algn="l" fontAlgn="b"/>
                      <a:r>
                        <a:rPr lang="en-GB" sz="2400" u="none" strike="noStrike">
                          <a:effectLst/>
                        </a:rPr>
                        <a:t>Western</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a:effectLst/>
                        </a:rPr>
                        <a:t>3.4</a:t>
                      </a:r>
                      <a:endParaRPr lang="en-GB" sz="2400" b="0" i="0" u="none" strike="noStrike">
                        <a:solidFill>
                          <a:srgbClr val="000000"/>
                        </a:solidFill>
                        <a:effectLst/>
                        <a:latin typeface="Calibri"/>
                      </a:endParaRPr>
                    </a:p>
                  </a:txBody>
                  <a:tcPr marL="9525" marR="9525" marT="9525" marB="0" anchor="b"/>
                </a:tc>
                <a:tc>
                  <a:txBody>
                    <a:bodyPr/>
                    <a:lstStyle/>
                    <a:p>
                      <a:pPr algn="ctr" fontAlgn="b"/>
                      <a:r>
                        <a:rPr lang="en-GB" sz="2400" u="none" strike="noStrike" dirty="0">
                          <a:effectLst/>
                        </a:rPr>
                        <a:t>3.4</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3.8</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4.1</a:t>
                      </a:r>
                      <a:endParaRPr lang="en-GB" sz="2400" b="0" i="0" u="none" strike="noStrike" dirty="0">
                        <a:solidFill>
                          <a:srgbClr val="000000"/>
                        </a:solidFill>
                        <a:effectLst/>
                        <a:latin typeface="Calibri"/>
                      </a:endParaRPr>
                    </a:p>
                  </a:txBody>
                  <a:tcPr marL="9525" marR="9525" marT="9525" marB="0" anchor="b"/>
                </a:tc>
                <a:tc>
                  <a:txBody>
                    <a:bodyPr/>
                    <a:lstStyle/>
                    <a:p>
                      <a:pPr algn="ctr" fontAlgn="b"/>
                      <a:r>
                        <a:rPr lang="en-GB" sz="2400" u="none" strike="noStrike" dirty="0">
                          <a:effectLst/>
                        </a:rPr>
                        <a:t>5.3</a:t>
                      </a:r>
                      <a:endParaRPr lang="en-GB" sz="24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37097658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0312" y="1292118"/>
            <a:ext cx="8768220" cy="5565882"/>
          </a:xfrm>
        </p:spPr>
        <p:txBody>
          <a:bodyPr>
            <a:noAutofit/>
          </a:bodyPr>
          <a:lstStyle/>
          <a:p>
            <a:r>
              <a:rPr lang="en-US" sz="2800" dirty="0" smtClean="0"/>
              <a:t>Scale of hunger, malnutrition, and food insecurity quite high in Africa</a:t>
            </a:r>
          </a:p>
          <a:p>
            <a:endParaRPr lang="en-US" sz="1000" dirty="0" smtClean="0"/>
          </a:p>
          <a:p>
            <a:r>
              <a:rPr lang="en-US" sz="2800" dirty="0" smtClean="0"/>
              <a:t>Indicators show improvements </a:t>
            </a:r>
          </a:p>
          <a:p>
            <a:endParaRPr lang="en-US" sz="1000" dirty="0" smtClean="0"/>
          </a:p>
          <a:p>
            <a:r>
              <a:rPr lang="en-US" sz="2800" dirty="0" smtClean="0"/>
              <a:t>BUT </a:t>
            </a:r>
            <a:r>
              <a:rPr lang="en-US" sz="2800" dirty="0"/>
              <a:t>progress is slow; varies by indicator, region and </a:t>
            </a:r>
            <a:r>
              <a:rPr lang="en-US" sz="2800" dirty="0" smtClean="0"/>
              <a:t>country</a:t>
            </a:r>
          </a:p>
          <a:p>
            <a:endParaRPr lang="en-US" sz="1000" dirty="0"/>
          </a:p>
          <a:p>
            <a:r>
              <a:rPr lang="en-US" sz="2800" dirty="0"/>
              <a:t>More efforts needed by African countries and their development partners – to meet SDG 2 </a:t>
            </a:r>
            <a:r>
              <a:rPr lang="en-US" sz="2800" dirty="0" smtClean="0"/>
              <a:t>targets</a:t>
            </a:r>
          </a:p>
          <a:p>
            <a:endParaRPr lang="en-US" sz="1000" dirty="0" smtClean="0"/>
          </a:p>
          <a:p>
            <a:r>
              <a:rPr lang="en-US" sz="2800" dirty="0"/>
              <a:t>Concrete actions and commitment to results; mutual accountability by all parties involved </a:t>
            </a:r>
          </a:p>
          <a:p>
            <a:endParaRPr lang="en-US" sz="2800" dirty="0"/>
          </a:p>
        </p:txBody>
      </p:sp>
      <p:sp>
        <p:nvSpPr>
          <p:cNvPr id="4" name="TextBox 3"/>
          <p:cNvSpPr txBox="1"/>
          <p:nvPr/>
        </p:nvSpPr>
        <p:spPr>
          <a:xfrm>
            <a:off x="435835" y="328048"/>
            <a:ext cx="8197173" cy="769441"/>
          </a:xfrm>
          <a:prstGeom prst="rect">
            <a:avLst/>
          </a:prstGeom>
          <a:noFill/>
        </p:spPr>
        <p:txBody>
          <a:bodyPr wrap="square" rtlCol="0">
            <a:spAutoFit/>
          </a:bodyPr>
          <a:lstStyle/>
          <a:p>
            <a:pPr>
              <a:spcBef>
                <a:spcPct val="0"/>
              </a:spcBef>
            </a:pPr>
            <a:r>
              <a:rPr lang="en-US" sz="4400" b="1" dirty="0" smtClean="0">
                <a:solidFill>
                  <a:srgbClr val="C00000"/>
                </a:solidFill>
                <a:latin typeface="+mj-lt"/>
                <a:ea typeface="+mj-ea"/>
                <a:cs typeface="+mj-cs"/>
              </a:rPr>
              <a:t>Concluding Remarks  (1)</a:t>
            </a:r>
            <a:endParaRPr lang="en-US" sz="4400" b="1" dirty="0">
              <a:solidFill>
                <a:srgbClr val="C00000"/>
              </a:solidFill>
              <a:latin typeface="+mj-lt"/>
              <a:ea typeface="+mj-ea"/>
              <a:cs typeface="+mj-cs"/>
            </a:endParaRPr>
          </a:p>
        </p:txBody>
      </p:sp>
    </p:spTree>
    <p:extLst>
      <p:ext uri="{BB962C8B-B14F-4D97-AF65-F5344CB8AC3E}">
        <p14:creationId xmlns:p14="http://schemas.microsoft.com/office/powerpoint/2010/main" val="9699653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0312" y="1200727"/>
            <a:ext cx="8768220" cy="5657273"/>
          </a:xfrm>
        </p:spPr>
        <p:txBody>
          <a:bodyPr>
            <a:normAutofit/>
          </a:bodyPr>
          <a:lstStyle/>
          <a:p>
            <a:r>
              <a:rPr lang="en-US" sz="3000" dirty="0" smtClean="0"/>
              <a:t>37 </a:t>
            </a:r>
            <a:r>
              <a:rPr lang="en-US" sz="3000" dirty="0"/>
              <a:t>out of 54 African countries are involved in the Scaling Up Nutrition (SUN) </a:t>
            </a:r>
            <a:r>
              <a:rPr lang="en-US" sz="3000" dirty="0" smtClean="0"/>
              <a:t>Movement</a:t>
            </a:r>
          </a:p>
          <a:p>
            <a:endParaRPr lang="en-US" sz="1000" dirty="0"/>
          </a:p>
          <a:p>
            <a:r>
              <a:rPr lang="en-US" sz="3000" dirty="0"/>
              <a:t>42 out of 54 AU member states have signed CAADP </a:t>
            </a:r>
            <a:r>
              <a:rPr lang="en-US" sz="3000" dirty="0" smtClean="0"/>
              <a:t>compacts</a:t>
            </a:r>
          </a:p>
          <a:p>
            <a:endParaRPr lang="en-US" sz="1000" dirty="0"/>
          </a:p>
          <a:p>
            <a:r>
              <a:rPr lang="en-US" sz="3000" dirty="0"/>
              <a:t>30 have developed related national agriculture and food security investment </a:t>
            </a:r>
            <a:r>
              <a:rPr lang="en-US" sz="3000" dirty="0" smtClean="0"/>
              <a:t>plans</a:t>
            </a:r>
          </a:p>
          <a:p>
            <a:endParaRPr lang="en-US" sz="1000" dirty="0" smtClean="0"/>
          </a:p>
          <a:p>
            <a:r>
              <a:rPr lang="en-US" sz="3000" dirty="0" smtClean="0"/>
              <a:t>Commitment </a:t>
            </a:r>
            <a:r>
              <a:rPr lang="en-US" sz="3000" dirty="0"/>
              <a:t>to evidence-based decision </a:t>
            </a:r>
            <a:r>
              <a:rPr lang="en-US" sz="3000" dirty="0" smtClean="0"/>
              <a:t>making; M&amp;E, comprehensive </a:t>
            </a:r>
            <a:r>
              <a:rPr lang="en-US" sz="3000" dirty="0"/>
              <a:t>Joint Sector </a:t>
            </a:r>
            <a:r>
              <a:rPr lang="en-US" sz="3000" dirty="0" smtClean="0"/>
              <a:t>Reviews; Biennial </a:t>
            </a:r>
            <a:r>
              <a:rPr lang="en-US" sz="3000" dirty="0"/>
              <a:t>Peer Review </a:t>
            </a:r>
            <a:r>
              <a:rPr lang="en-US" sz="3000" dirty="0" smtClean="0"/>
              <a:t>Mechanism</a:t>
            </a:r>
            <a:endParaRPr lang="en-US" sz="3000" dirty="0"/>
          </a:p>
          <a:p>
            <a:pPr>
              <a:lnSpc>
                <a:spcPct val="150000"/>
              </a:lnSpc>
            </a:pPr>
            <a:endParaRPr lang="en-US" sz="2800" dirty="0" smtClean="0"/>
          </a:p>
        </p:txBody>
      </p:sp>
      <p:sp>
        <p:nvSpPr>
          <p:cNvPr id="4" name="TextBox 3"/>
          <p:cNvSpPr txBox="1"/>
          <p:nvPr/>
        </p:nvSpPr>
        <p:spPr>
          <a:xfrm>
            <a:off x="435835" y="328048"/>
            <a:ext cx="8197173" cy="769441"/>
          </a:xfrm>
          <a:prstGeom prst="rect">
            <a:avLst/>
          </a:prstGeom>
          <a:noFill/>
        </p:spPr>
        <p:txBody>
          <a:bodyPr wrap="square" rtlCol="0">
            <a:spAutoFit/>
          </a:bodyPr>
          <a:lstStyle/>
          <a:p>
            <a:pPr>
              <a:spcBef>
                <a:spcPct val="0"/>
              </a:spcBef>
            </a:pPr>
            <a:r>
              <a:rPr lang="en-US" sz="4400" b="1" dirty="0">
                <a:solidFill>
                  <a:srgbClr val="C00000"/>
                </a:solidFill>
              </a:rPr>
              <a:t>Concluding Remarks</a:t>
            </a:r>
            <a:r>
              <a:rPr lang="en-US" sz="4400" b="1" dirty="0" smtClean="0">
                <a:solidFill>
                  <a:srgbClr val="C00000"/>
                </a:solidFill>
                <a:latin typeface="+mj-lt"/>
                <a:ea typeface="+mj-ea"/>
                <a:cs typeface="+mj-cs"/>
              </a:rPr>
              <a:t>  (2)</a:t>
            </a:r>
            <a:endParaRPr lang="en-US" sz="4400" b="1" dirty="0">
              <a:solidFill>
                <a:srgbClr val="C00000"/>
              </a:solidFill>
              <a:latin typeface="+mj-lt"/>
              <a:ea typeface="+mj-ea"/>
              <a:cs typeface="+mj-cs"/>
            </a:endParaRPr>
          </a:p>
        </p:txBody>
      </p:sp>
    </p:spTree>
    <p:extLst>
      <p:ext uri="{BB962C8B-B14F-4D97-AF65-F5344CB8AC3E}">
        <p14:creationId xmlns:p14="http://schemas.microsoft.com/office/powerpoint/2010/main" val="1435911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28600" y="1054100"/>
            <a:ext cx="8229600" cy="1597660"/>
          </a:xfrm>
        </p:spPr>
        <p:txBody>
          <a:bodyPr>
            <a:noAutofit/>
          </a:bodyPr>
          <a:lstStyle/>
          <a:p>
            <a:r>
              <a:rPr lang="en-US" sz="6000" b="1" dirty="0" smtClean="0">
                <a:solidFill>
                  <a:srgbClr val="C00000"/>
                </a:solidFill>
                <a:effectLst>
                  <a:outerShdw blurRad="38100" dist="38100" dir="2700000" algn="tl">
                    <a:srgbClr val="000000">
                      <a:alpha val="43137"/>
                    </a:srgbClr>
                  </a:outerShdw>
                </a:effectLst>
              </a:rPr>
              <a:t>THANK YOU</a:t>
            </a:r>
          </a:p>
        </p:txBody>
      </p:sp>
      <p:sp>
        <p:nvSpPr>
          <p:cNvPr id="4099" name="Content Placeholder 2"/>
          <p:cNvSpPr>
            <a:spLocks noGrp="1"/>
          </p:cNvSpPr>
          <p:nvPr>
            <p:ph idx="1"/>
          </p:nvPr>
        </p:nvSpPr>
        <p:spPr>
          <a:xfrm>
            <a:off x="614680" y="3149600"/>
            <a:ext cx="8061960" cy="1198880"/>
          </a:xfrm>
        </p:spPr>
        <p:txBody>
          <a:bodyPr>
            <a:normAutofit/>
          </a:bodyPr>
          <a:lstStyle/>
          <a:p>
            <a:pPr marL="0" indent="0" algn="ctr">
              <a:buNone/>
            </a:pPr>
            <a:r>
              <a:rPr lang="en-US" sz="5400" dirty="0" smtClean="0">
                <a:hlinkClick r:id="rId3"/>
              </a:rPr>
              <a:t>www.resakss.org</a:t>
            </a:r>
            <a:endParaRPr lang="en-US" sz="5400" dirty="0" smtClean="0"/>
          </a:p>
        </p:txBody>
      </p:sp>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25040" y="5527041"/>
            <a:ext cx="4825999" cy="13504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2937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 y="984755"/>
            <a:ext cx="8229600" cy="5990476"/>
          </a:xfrm>
        </p:spPr>
        <p:txBody>
          <a:bodyPr>
            <a:normAutofit fontScale="77500" lnSpcReduction="20000"/>
          </a:bodyPr>
          <a:lstStyle/>
          <a:p>
            <a:pPr>
              <a:lnSpc>
                <a:spcPct val="120000"/>
              </a:lnSpc>
            </a:pPr>
            <a:r>
              <a:rPr lang="en-US" sz="2800" b="1" dirty="0" smtClean="0"/>
              <a:t>2.1</a:t>
            </a:r>
            <a:r>
              <a:rPr lang="en-US" sz="2800" dirty="0" smtClean="0"/>
              <a:t> By 2030, </a:t>
            </a:r>
            <a:r>
              <a:rPr lang="en-US" sz="2800" b="1" dirty="0" smtClean="0"/>
              <a:t>end hunger and </a:t>
            </a:r>
            <a:r>
              <a:rPr lang="en-US" sz="2800" b="1" dirty="0"/>
              <a:t>ensure access by all people</a:t>
            </a:r>
            <a:r>
              <a:rPr lang="en-US" sz="2800" dirty="0" smtClean="0"/>
              <a:t>, in particular the poor and people in vulnerable situations, including infants, to safe, nutritious and sufficient food all year round</a:t>
            </a:r>
          </a:p>
          <a:p>
            <a:pPr>
              <a:lnSpc>
                <a:spcPct val="120000"/>
              </a:lnSpc>
            </a:pPr>
            <a:endParaRPr lang="en-US" sz="2800" b="1" dirty="0" smtClean="0"/>
          </a:p>
          <a:p>
            <a:pPr>
              <a:lnSpc>
                <a:spcPct val="120000"/>
              </a:lnSpc>
            </a:pPr>
            <a:r>
              <a:rPr lang="en-US" sz="2800" b="1" dirty="0" smtClean="0"/>
              <a:t>2.2</a:t>
            </a:r>
            <a:r>
              <a:rPr lang="en-US" sz="2800" dirty="0" smtClean="0"/>
              <a:t> By 2030, </a:t>
            </a:r>
            <a:r>
              <a:rPr lang="en-US" sz="2800" b="1" dirty="0" smtClean="0"/>
              <a:t>end all forms of malnutrition</a:t>
            </a:r>
            <a:r>
              <a:rPr lang="en-US" sz="2800" b="1" dirty="0"/>
              <a:t>, including achieving, by 2025, </a:t>
            </a:r>
            <a:r>
              <a:rPr lang="en-US" sz="2800" dirty="0" smtClean="0"/>
              <a:t>the internationally agreed targets on stunting and wasting in children under 5 years of age, and address the nutritional needs of adolescent girls, pregnant and lactating women and older persons</a:t>
            </a:r>
          </a:p>
          <a:p>
            <a:pPr>
              <a:lnSpc>
                <a:spcPct val="120000"/>
              </a:lnSpc>
            </a:pPr>
            <a:endParaRPr lang="en-US" sz="2800" b="1" dirty="0" smtClean="0"/>
          </a:p>
          <a:p>
            <a:pPr>
              <a:lnSpc>
                <a:spcPct val="120000"/>
              </a:lnSpc>
            </a:pPr>
            <a:r>
              <a:rPr lang="en-US" sz="2800" b="1" dirty="0" smtClean="0"/>
              <a:t>2.3</a:t>
            </a:r>
            <a:r>
              <a:rPr lang="en-US" sz="2800" dirty="0" smtClean="0"/>
              <a:t> </a:t>
            </a:r>
            <a:r>
              <a:rPr lang="en-US" sz="2800" b="1" dirty="0" smtClean="0"/>
              <a:t>By 2030, double the agricultural productivity and incomes of small-scale food producers</a:t>
            </a:r>
            <a:r>
              <a:rPr lang="en-US" sz="2800" dirty="0" smtClean="0"/>
              <a:t>, in particular women, indigenous peoples, family farmers, pastoralists and fishers, including through secure and equal access to land, other productive resources and inputs, knowledge, financial services, markets and opportunities for value addition and non-farm employment</a:t>
            </a:r>
          </a:p>
        </p:txBody>
      </p:sp>
      <p:sp>
        <p:nvSpPr>
          <p:cNvPr id="4" name="TextBox 3"/>
          <p:cNvSpPr txBox="1"/>
          <p:nvPr/>
        </p:nvSpPr>
        <p:spPr>
          <a:xfrm>
            <a:off x="518160" y="215314"/>
            <a:ext cx="7559040" cy="769441"/>
          </a:xfrm>
          <a:prstGeom prst="rect">
            <a:avLst/>
          </a:prstGeom>
          <a:noFill/>
        </p:spPr>
        <p:txBody>
          <a:bodyPr wrap="square" rtlCol="0">
            <a:spAutoFit/>
          </a:bodyPr>
          <a:lstStyle/>
          <a:p>
            <a:pPr>
              <a:spcBef>
                <a:spcPct val="0"/>
              </a:spcBef>
            </a:pPr>
            <a:r>
              <a:rPr lang="en-US" sz="4400" b="1" dirty="0" smtClean="0">
                <a:solidFill>
                  <a:srgbClr val="C00000"/>
                </a:solidFill>
                <a:latin typeface="+mj-lt"/>
                <a:ea typeface="+mj-ea"/>
                <a:cs typeface="+mj-cs"/>
              </a:rPr>
              <a:t>SDG 2</a:t>
            </a:r>
            <a:endParaRPr lang="en-US" sz="4400" b="1" dirty="0">
              <a:solidFill>
                <a:srgbClr val="C00000"/>
              </a:solidFill>
              <a:latin typeface="+mj-lt"/>
              <a:ea typeface="+mj-ea"/>
              <a:cs typeface="+mj-cs"/>
            </a:endParaRPr>
          </a:p>
        </p:txBody>
      </p:sp>
    </p:spTree>
    <p:extLst>
      <p:ext uri="{BB962C8B-B14F-4D97-AF65-F5344CB8AC3E}">
        <p14:creationId xmlns:p14="http://schemas.microsoft.com/office/powerpoint/2010/main" val="35608123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 y="1154331"/>
            <a:ext cx="8229600" cy="5867792"/>
          </a:xfrm>
        </p:spPr>
        <p:txBody>
          <a:bodyPr>
            <a:normAutofit fontScale="85000" lnSpcReduction="20000"/>
          </a:bodyPr>
          <a:lstStyle/>
          <a:p>
            <a:pPr>
              <a:lnSpc>
                <a:spcPct val="120000"/>
              </a:lnSpc>
            </a:pPr>
            <a:r>
              <a:rPr lang="en-US" sz="2800" b="1" dirty="0" smtClean="0"/>
              <a:t>2.4</a:t>
            </a:r>
            <a:r>
              <a:rPr lang="en-US" sz="2800" dirty="0" smtClean="0"/>
              <a:t> </a:t>
            </a:r>
            <a:r>
              <a:rPr lang="en-US" sz="2800" b="1" dirty="0" smtClean="0"/>
              <a:t>By </a:t>
            </a:r>
            <a:r>
              <a:rPr lang="en-US" sz="2800" b="1" dirty="0"/>
              <a:t>2030, ensure sustainable food production systems and implement resilient agricultural practices that increase productivity and production</a:t>
            </a:r>
            <a:r>
              <a:rPr lang="en-US" sz="2800" dirty="0"/>
              <a:t>, that help maintain ecosystems, that strengthen capacity for adaptation to climate change, extreme weather, drought, flooding and other disasters and that progressively improve land and soil </a:t>
            </a:r>
            <a:r>
              <a:rPr lang="en-US" sz="2800" dirty="0" smtClean="0"/>
              <a:t>quality</a:t>
            </a:r>
          </a:p>
          <a:p>
            <a:pPr>
              <a:lnSpc>
                <a:spcPct val="120000"/>
              </a:lnSpc>
            </a:pPr>
            <a:endParaRPr lang="en-US" sz="2800" dirty="0" smtClean="0"/>
          </a:p>
          <a:p>
            <a:pPr>
              <a:lnSpc>
                <a:spcPct val="120000"/>
              </a:lnSpc>
            </a:pPr>
            <a:r>
              <a:rPr lang="en-US" sz="2800" b="1" dirty="0" smtClean="0"/>
              <a:t>2.5</a:t>
            </a:r>
            <a:r>
              <a:rPr lang="en-US" sz="2800" dirty="0" smtClean="0"/>
              <a:t> </a:t>
            </a:r>
            <a:r>
              <a:rPr lang="en-US" sz="2800" b="1" dirty="0" smtClean="0"/>
              <a:t>By 2020, maintain the genetic diversity of seeds, cultivated plants and farmed and domesticated animals and their related wild species</a:t>
            </a:r>
            <a:r>
              <a:rPr lang="en-US" sz="2800" dirty="0" smtClean="0"/>
              <a:t>, including through soundly managed and diversified seed and plant banks at the national, regional and international levels, and promote access to and fair and equitable sharing of benefits arising from the utilization of genetic resources and associated traditional knowledge, as internationally agreed</a:t>
            </a:r>
          </a:p>
        </p:txBody>
      </p:sp>
      <p:sp>
        <p:nvSpPr>
          <p:cNvPr id="4" name="TextBox 3"/>
          <p:cNvSpPr txBox="1"/>
          <p:nvPr/>
        </p:nvSpPr>
        <p:spPr>
          <a:xfrm>
            <a:off x="721360" y="215314"/>
            <a:ext cx="7559040" cy="769441"/>
          </a:xfrm>
          <a:prstGeom prst="rect">
            <a:avLst/>
          </a:prstGeom>
          <a:noFill/>
        </p:spPr>
        <p:txBody>
          <a:bodyPr wrap="square" rtlCol="0">
            <a:spAutoFit/>
          </a:bodyPr>
          <a:lstStyle/>
          <a:p>
            <a:pPr>
              <a:spcBef>
                <a:spcPct val="0"/>
              </a:spcBef>
            </a:pPr>
            <a:r>
              <a:rPr lang="en-US" sz="4400" b="1" dirty="0" smtClean="0">
                <a:solidFill>
                  <a:srgbClr val="C00000"/>
                </a:solidFill>
                <a:latin typeface="+mj-lt"/>
                <a:ea typeface="+mj-ea"/>
                <a:cs typeface="+mj-cs"/>
              </a:rPr>
              <a:t>SDG 2</a:t>
            </a:r>
            <a:endParaRPr lang="en-US" sz="4400" b="1" dirty="0">
              <a:solidFill>
                <a:srgbClr val="C00000"/>
              </a:solidFill>
              <a:latin typeface="+mj-lt"/>
              <a:ea typeface="+mj-ea"/>
              <a:cs typeface="+mj-cs"/>
            </a:endParaRPr>
          </a:p>
        </p:txBody>
      </p:sp>
    </p:spTree>
    <p:extLst>
      <p:ext uri="{BB962C8B-B14F-4D97-AF65-F5344CB8AC3E}">
        <p14:creationId xmlns:p14="http://schemas.microsoft.com/office/powerpoint/2010/main" val="22246342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 y="984754"/>
            <a:ext cx="8229600" cy="5873245"/>
          </a:xfrm>
        </p:spPr>
        <p:txBody>
          <a:bodyPr>
            <a:normAutofit fontScale="77500" lnSpcReduction="20000"/>
          </a:bodyPr>
          <a:lstStyle/>
          <a:p>
            <a:pPr>
              <a:lnSpc>
                <a:spcPct val="120000"/>
              </a:lnSpc>
            </a:pPr>
            <a:r>
              <a:rPr lang="en-US" sz="2800" b="1" dirty="0" smtClean="0"/>
              <a:t>2.a:</a:t>
            </a:r>
            <a:r>
              <a:rPr lang="en-US" sz="2800" dirty="0" smtClean="0"/>
              <a:t> </a:t>
            </a:r>
            <a:r>
              <a:rPr lang="en-US" sz="2800" b="1" dirty="0" smtClean="0"/>
              <a:t>Increase investment</a:t>
            </a:r>
            <a:r>
              <a:rPr lang="en-US" sz="2800" dirty="0" smtClean="0"/>
              <a:t>, including through enhanced international cooperation, in rural infrastructure, agricultural research and extension services, technology development and plant and livestock gene banks in order to enhance agricultural productive capacity in developing countries, in particular least developed countries</a:t>
            </a:r>
          </a:p>
          <a:p>
            <a:pPr>
              <a:lnSpc>
                <a:spcPct val="120000"/>
              </a:lnSpc>
            </a:pPr>
            <a:endParaRPr lang="en-US" sz="2800" b="1" dirty="0" smtClean="0"/>
          </a:p>
          <a:p>
            <a:pPr>
              <a:lnSpc>
                <a:spcPct val="120000"/>
              </a:lnSpc>
            </a:pPr>
            <a:r>
              <a:rPr lang="en-US" sz="2800" b="1" dirty="0" smtClean="0"/>
              <a:t>2.b:</a:t>
            </a:r>
            <a:r>
              <a:rPr lang="en-US" sz="2800" dirty="0" smtClean="0"/>
              <a:t> </a:t>
            </a:r>
            <a:r>
              <a:rPr lang="en-US" sz="2800" b="1" dirty="0" smtClean="0"/>
              <a:t>Correct and prevent trade restrictions and distortions in world agricultural markets,</a:t>
            </a:r>
            <a:r>
              <a:rPr lang="en-US" sz="2800" dirty="0" smtClean="0"/>
              <a:t> including through the parallel elimination of all forms of agricultural export subsidies and all export measures with equivalent effect, in accordance with the mandate of the Doha Development Round</a:t>
            </a:r>
          </a:p>
          <a:p>
            <a:pPr>
              <a:lnSpc>
                <a:spcPct val="120000"/>
              </a:lnSpc>
            </a:pPr>
            <a:endParaRPr lang="en-US" sz="2800" b="1" dirty="0" smtClean="0"/>
          </a:p>
          <a:p>
            <a:pPr>
              <a:lnSpc>
                <a:spcPct val="120000"/>
              </a:lnSpc>
            </a:pPr>
            <a:r>
              <a:rPr lang="en-US" sz="2800" b="1" dirty="0" smtClean="0"/>
              <a:t>2.c:</a:t>
            </a:r>
            <a:r>
              <a:rPr lang="en-US" sz="2800" dirty="0" smtClean="0"/>
              <a:t> </a:t>
            </a:r>
            <a:r>
              <a:rPr lang="en-US" sz="2800" b="1" dirty="0" smtClean="0"/>
              <a:t>Adopt measures to ensure the proper functioning of food commodity markets and their derivatives and facilitate timely access to market information</a:t>
            </a:r>
            <a:r>
              <a:rPr lang="en-US" sz="2800" dirty="0" smtClean="0"/>
              <a:t>, including on food reserves, in order to help limit extreme food price volatility</a:t>
            </a:r>
            <a:endParaRPr lang="en-US" sz="2800" dirty="0"/>
          </a:p>
        </p:txBody>
      </p:sp>
      <p:sp>
        <p:nvSpPr>
          <p:cNvPr id="4" name="TextBox 3"/>
          <p:cNvSpPr txBox="1"/>
          <p:nvPr/>
        </p:nvSpPr>
        <p:spPr>
          <a:xfrm>
            <a:off x="721360" y="215314"/>
            <a:ext cx="7559040" cy="769441"/>
          </a:xfrm>
          <a:prstGeom prst="rect">
            <a:avLst/>
          </a:prstGeom>
          <a:noFill/>
        </p:spPr>
        <p:txBody>
          <a:bodyPr wrap="square" rtlCol="0">
            <a:spAutoFit/>
          </a:bodyPr>
          <a:lstStyle/>
          <a:p>
            <a:pPr>
              <a:spcBef>
                <a:spcPct val="0"/>
              </a:spcBef>
            </a:pPr>
            <a:r>
              <a:rPr lang="en-US" sz="4400" b="1" dirty="0" smtClean="0">
                <a:solidFill>
                  <a:srgbClr val="C00000"/>
                </a:solidFill>
                <a:latin typeface="+mj-lt"/>
                <a:ea typeface="+mj-ea"/>
                <a:cs typeface="+mj-cs"/>
              </a:rPr>
              <a:t>SDG 2</a:t>
            </a:r>
            <a:endParaRPr lang="en-US" sz="4400" b="1" dirty="0">
              <a:solidFill>
                <a:srgbClr val="C00000"/>
              </a:solidFill>
              <a:latin typeface="+mj-lt"/>
              <a:ea typeface="+mj-ea"/>
              <a:cs typeface="+mj-cs"/>
            </a:endParaRPr>
          </a:p>
        </p:txBody>
      </p:sp>
    </p:spTree>
    <p:extLst>
      <p:ext uri="{BB962C8B-B14F-4D97-AF65-F5344CB8AC3E}">
        <p14:creationId xmlns:p14="http://schemas.microsoft.com/office/powerpoint/2010/main" val="33954999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 y="1154332"/>
            <a:ext cx="8229600" cy="5328530"/>
          </a:xfrm>
        </p:spPr>
        <p:txBody>
          <a:bodyPr>
            <a:normAutofit/>
          </a:bodyPr>
          <a:lstStyle/>
          <a:p>
            <a:pPr>
              <a:lnSpc>
                <a:spcPct val="200000"/>
              </a:lnSpc>
              <a:buFont typeface="Arial" panose="020B0604020202020204" pitchFamily="34" charset="0"/>
              <a:buChar char="•"/>
            </a:pPr>
            <a:r>
              <a:rPr lang="en-US" sz="2800" dirty="0" smtClean="0"/>
              <a:t> </a:t>
            </a:r>
            <a:r>
              <a:rPr lang="en-US" sz="2800" dirty="0"/>
              <a:t>End hunger, achieve food security and </a:t>
            </a:r>
            <a:r>
              <a:rPr lang="en-US" sz="2800" dirty="0" smtClean="0"/>
              <a:t>improved nutrition</a:t>
            </a:r>
            <a:r>
              <a:rPr lang="en-US" sz="2800" dirty="0"/>
              <a:t>, and promote sustainable </a:t>
            </a:r>
            <a:r>
              <a:rPr lang="en-US" sz="2800" dirty="0" smtClean="0"/>
              <a:t>agriculture</a:t>
            </a:r>
          </a:p>
          <a:p>
            <a:pPr lvl="1">
              <a:lnSpc>
                <a:spcPct val="200000"/>
              </a:lnSpc>
              <a:buFont typeface="Arial" panose="020B0604020202020204" pitchFamily="34" charset="0"/>
              <a:buChar char="•"/>
            </a:pPr>
            <a:r>
              <a:rPr lang="en-US" sz="2400" dirty="0" smtClean="0"/>
              <a:t>Is the foundation for human development</a:t>
            </a:r>
          </a:p>
          <a:p>
            <a:pPr lvl="1">
              <a:lnSpc>
                <a:spcPct val="200000"/>
              </a:lnSpc>
              <a:buFont typeface="Arial" panose="020B0604020202020204" pitchFamily="34" charset="0"/>
              <a:buChar char="•"/>
            </a:pPr>
            <a:r>
              <a:rPr lang="en-US" sz="2400" dirty="0" smtClean="0"/>
              <a:t>Impacts economies, health, education, equality, social development; indeed many of the SDGs</a:t>
            </a:r>
          </a:p>
        </p:txBody>
      </p:sp>
      <p:sp>
        <p:nvSpPr>
          <p:cNvPr id="4" name="TextBox 3"/>
          <p:cNvSpPr txBox="1"/>
          <p:nvPr/>
        </p:nvSpPr>
        <p:spPr>
          <a:xfrm>
            <a:off x="513567" y="215314"/>
            <a:ext cx="7766833" cy="769441"/>
          </a:xfrm>
          <a:prstGeom prst="rect">
            <a:avLst/>
          </a:prstGeom>
          <a:noFill/>
        </p:spPr>
        <p:txBody>
          <a:bodyPr wrap="square" rtlCol="0">
            <a:spAutoFit/>
          </a:bodyPr>
          <a:lstStyle/>
          <a:p>
            <a:pPr>
              <a:spcBef>
                <a:spcPct val="0"/>
              </a:spcBef>
            </a:pPr>
            <a:r>
              <a:rPr lang="en-US" sz="4400" b="1" dirty="0" smtClean="0">
                <a:solidFill>
                  <a:srgbClr val="C00000"/>
                </a:solidFill>
                <a:latin typeface="+mj-lt"/>
                <a:ea typeface="+mj-ea"/>
                <a:cs typeface="+mj-cs"/>
              </a:rPr>
              <a:t>SDG 2</a:t>
            </a:r>
            <a:endParaRPr lang="en-US" sz="4400" b="1" dirty="0">
              <a:solidFill>
                <a:srgbClr val="C00000"/>
              </a:solidFill>
              <a:latin typeface="+mj-lt"/>
              <a:ea typeface="+mj-ea"/>
              <a:cs typeface="+mj-cs"/>
            </a:endParaRPr>
          </a:p>
        </p:txBody>
      </p:sp>
    </p:spTree>
    <p:extLst>
      <p:ext uri="{BB962C8B-B14F-4D97-AF65-F5344CB8AC3E}">
        <p14:creationId xmlns:p14="http://schemas.microsoft.com/office/powerpoint/2010/main" val="14033704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12437"/>
            <a:ext cx="8229600" cy="618836"/>
          </a:xfrm>
        </p:spPr>
        <p:txBody>
          <a:bodyPr>
            <a:normAutofit fontScale="90000"/>
          </a:bodyPr>
          <a:lstStyle/>
          <a:p>
            <a:pPr algn="l"/>
            <a:r>
              <a:rPr lang="en-US" b="1" dirty="0">
                <a:solidFill>
                  <a:srgbClr val="C00000"/>
                </a:solidFill>
              </a:rPr>
              <a:t>SDG </a:t>
            </a:r>
            <a:r>
              <a:rPr lang="en-US" b="1" dirty="0" smtClean="0">
                <a:solidFill>
                  <a:srgbClr val="C00000"/>
                </a:solidFill>
              </a:rPr>
              <a:t>2</a:t>
            </a: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3945894365"/>
              </p:ext>
            </p:extLst>
          </p:nvPr>
        </p:nvGraphicFramePr>
        <p:xfrm>
          <a:off x="457200" y="806355"/>
          <a:ext cx="8432800" cy="6439154"/>
        </p:xfrm>
        <a:graphic>
          <a:graphicData uri="http://schemas.openxmlformats.org/drawingml/2006/table">
            <a:tbl>
              <a:tblPr firstRow="1" firstCol="1" bandRow="1">
                <a:tableStyleId>{5C22544A-7EE6-4342-B048-85BDC9FD1C3A}</a:tableStyleId>
              </a:tblPr>
              <a:tblGrid>
                <a:gridCol w="1083983"/>
                <a:gridCol w="7348817"/>
              </a:tblGrid>
              <a:tr h="888333">
                <a:tc>
                  <a:txBody>
                    <a:bodyPr/>
                    <a:lstStyle/>
                    <a:p>
                      <a:pPr marL="0" marR="0">
                        <a:lnSpc>
                          <a:spcPct val="115000"/>
                        </a:lnSpc>
                        <a:spcBef>
                          <a:spcPts val="0"/>
                        </a:spcBef>
                        <a:spcAft>
                          <a:spcPts val="0"/>
                        </a:spcAft>
                      </a:pPr>
                      <a:r>
                        <a:rPr lang="en-US" sz="1800" dirty="0">
                          <a:solidFill>
                            <a:schemeClr val="tx1"/>
                          </a:solidFill>
                          <a:effectLst/>
                        </a:rPr>
                        <a:t>2.1</a:t>
                      </a:r>
                      <a:endParaRPr lang="en-GB" sz="1800" dirty="0">
                        <a:solidFill>
                          <a:schemeClr val="tx1"/>
                        </a:solidFill>
                        <a:effectLst/>
                        <a:latin typeface="Calibri"/>
                        <a:ea typeface="Calibri"/>
                        <a:cs typeface="Times New Roman"/>
                      </a:endParaRPr>
                    </a:p>
                  </a:txBody>
                  <a:tcPr marL="61494" marR="61494" marT="0" marB="0">
                    <a:noFill/>
                  </a:tcPr>
                </a:tc>
                <a:tc>
                  <a:txBody>
                    <a:bodyPr/>
                    <a:lstStyle/>
                    <a:p>
                      <a:pPr marL="0" marR="0" algn="l" defTabSz="457200" rtl="0" eaLnBrk="1" latinLnBrk="0" hangingPunct="1">
                        <a:lnSpc>
                          <a:spcPct val="115000"/>
                        </a:lnSpc>
                        <a:spcBef>
                          <a:spcPts val="0"/>
                        </a:spcBef>
                        <a:spcAft>
                          <a:spcPts val="0"/>
                        </a:spcAft>
                      </a:pPr>
                      <a:r>
                        <a:rPr lang="en-US" sz="2000" b="0" kern="1200" dirty="0">
                          <a:solidFill>
                            <a:schemeClr val="tx1"/>
                          </a:solidFill>
                          <a:effectLst/>
                          <a:latin typeface="+mn-lt"/>
                          <a:ea typeface="+mn-ea"/>
                          <a:cs typeface="+mn-cs"/>
                        </a:rPr>
                        <a:t>By 2030, end hunger and ensure access by all </a:t>
                      </a:r>
                      <a:r>
                        <a:rPr lang="en-US" sz="2000" b="0" kern="1200" dirty="0" smtClean="0">
                          <a:solidFill>
                            <a:schemeClr val="tx1"/>
                          </a:solidFill>
                          <a:effectLst/>
                          <a:latin typeface="+mn-lt"/>
                          <a:ea typeface="+mn-ea"/>
                          <a:cs typeface="+mn-cs"/>
                        </a:rPr>
                        <a:t>people to safe, nutritious and sufficient food</a:t>
                      </a:r>
                    </a:p>
                    <a:p>
                      <a:pPr marL="0" marR="0" algn="l" defTabSz="457200" rtl="0" eaLnBrk="1" latinLnBrk="0" hangingPunct="1">
                        <a:lnSpc>
                          <a:spcPct val="115000"/>
                        </a:lnSpc>
                        <a:spcBef>
                          <a:spcPts val="0"/>
                        </a:spcBef>
                        <a:spcAft>
                          <a:spcPts val="0"/>
                        </a:spcAft>
                      </a:pPr>
                      <a:endParaRPr lang="en-GB" sz="1100" kern="1200" dirty="0">
                        <a:solidFill>
                          <a:schemeClr val="tx1"/>
                        </a:solidFill>
                        <a:effectLst/>
                        <a:latin typeface="+mn-lt"/>
                        <a:ea typeface="+mn-ea"/>
                        <a:cs typeface="+mn-cs"/>
                      </a:endParaRPr>
                    </a:p>
                  </a:txBody>
                  <a:tcPr marL="61494" marR="61494" marT="0" marB="0">
                    <a:noFill/>
                  </a:tcPr>
                </a:tc>
              </a:tr>
              <a:tr h="906085">
                <a:tc>
                  <a:txBody>
                    <a:bodyPr/>
                    <a:lstStyle/>
                    <a:p>
                      <a:pPr marL="0" marR="0">
                        <a:lnSpc>
                          <a:spcPct val="115000"/>
                        </a:lnSpc>
                        <a:spcBef>
                          <a:spcPts val="0"/>
                        </a:spcBef>
                        <a:spcAft>
                          <a:spcPts val="0"/>
                        </a:spcAft>
                      </a:pPr>
                      <a:r>
                        <a:rPr lang="en-US" sz="1800" dirty="0">
                          <a:solidFill>
                            <a:schemeClr val="tx1"/>
                          </a:solidFill>
                          <a:effectLst/>
                        </a:rPr>
                        <a:t>2.2</a:t>
                      </a:r>
                      <a:endParaRPr lang="en-GB" sz="1800" dirty="0">
                        <a:solidFill>
                          <a:schemeClr val="tx1"/>
                        </a:solidFill>
                        <a:effectLst/>
                        <a:latin typeface="Calibri"/>
                        <a:ea typeface="Calibri"/>
                        <a:cs typeface="Times New Roman"/>
                      </a:endParaRPr>
                    </a:p>
                  </a:txBody>
                  <a:tcPr marL="61494" marR="61494" marT="0" marB="0">
                    <a:noFill/>
                  </a:tcPr>
                </a:tc>
                <a:tc>
                  <a:txBody>
                    <a:bodyPr/>
                    <a:lstStyle/>
                    <a:p>
                      <a:pPr marL="0" marR="0" algn="l" defTabSz="457200" rtl="0" eaLnBrk="1" latinLnBrk="0" hangingPunct="1">
                        <a:lnSpc>
                          <a:spcPct val="115000"/>
                        </a:lnSpc>
                        <a:spcBef>
                          <a:spcPts val="0"/>
                        </a:spcBef>
                        <a:spcAft>
                          <a:spcPts val="0"/>
                        </a:spcAft>
                      </a:pPr>
                      <a:r>
                        <a:rPr lang="en-US" sz="2000" kern="1200" dirty="0">
                          <a:solidFill>
                            <a:schemeClr val="tx1"/>
                          </a:solidFill>
                          <a:effectLst/>
                          <a:latin typeface="+mn-lt"/>
                          <a:ea typeface="+mn-ea"/>
                          <a:cs typeface="+mn-cs"/>
                        </a:rPr>
                        <a:t>By 2030, end all forms of malnutrition, including achieving, by 2025</a:t>
                      </a:r>
                      <a:r>
                        <a:rPr lang="en-US" sz="2000" kern="1200" dirty="0" smtClean="0">
                          <a:solidFill>
                            <a:schemeClr val="tx1"/>
                          </a:solidFill>
                          <a:effectLst/>
                          <a:latin typeface="+mn-lt"/>
                          <a:ea typeface="+mn-ea"/>
                          <a:cs typeface="+mn-cs"/>
                        </a:rPr>
                        <a:t>, internationally agreed targets</a:t>
                      </a:r>
                    </a:p>
                    <a:p>
                      <a:pPr marL="0" marR="0" algn="l" defTabSz="457200" rtl="0" eaLnBrk="1" latinLnBrk="0" hangingPunct="1">
                        <a:lnSpc>
                          <a:spcPct val="115000"/>
                        </a:lnSpc>
                        <a:spcBef>
                          <a:spcPts val="0"/>
                        </a:spcBef>
                        <a:spcAft>
                          <a:spcPts val="0"/>
                        </a:spcAft>
                      </a:pPr>
                      <a:endParaRPr lang="en-GB" sz="1100" kern="1200" dirty="0">
                        <a:solidFill>
                          <a:schemeClr val="tx1"/>
                        </a:solidFill>
                        <a:effectLst/>
                        <a:latin typeface="+mn-lt"/>
                        <a:ea typeface="+mn-ea"/>
                        <a:cs typeface="+mn-cs"/>
                      </a:endParaRPr>
                    </a:p>
                  </a:txBody>
                  <a:tcPr marL="61494" marR="61494" marT="0" marB="0">
                    <a:noFill/>
                  </a:tcPr>
                </a:tc>
              </a:tr>
              <a:tr h="906085">
                <a:tc>
                  <a:txBody>
                    <a:bodyPr/>
                    <a:lstStyle/>
                    <a:p>
                      <a:pPr marL="0" marR="0">
                        <a:lnSpc>
                          <a:spcPct val="115000"/>
                        </a:lnSpc>
                        <a:spcBef>
                          <a:spcPts val="0"/>
                        </a:spcBef>
                        <a:spcAft>
                          <a:spcPts val="0"/>
                        </a:spcAft>
                      </a:pPr>
                      <a:r>
                        <a:rPr lang="en-US" sz="1800">
                          <a:solidFill>
                            <a:schemeClr val="tx1"/>
                          </a:solidFill>
                          <a:effectLst/>
                        </a:rPr>
                        <a:t>2.3</a:t>
                      </a:r>
                      <a:endParaRPr lang="en-GB" sz="1800">
                        <a:solidFill>
                          <a:schemeClr val="tx1"/>
                        </a:solidFill>
                        <a:effectLst/>
                        <a:latin typeface="Calibri"/>
                        <a:ea typeface="Calibri"/>
                        <a:cs typeface="Times New Roman"/>
                      </a:endParaRPr>
                    </a:p>
                  </a:txBody>
                  <a:tcPr marL="61494" marR="61494" marT="0" marB="0">
                    <a:noFill/>
                  </a:tcPr>
                </a:tc>
                <a:tc>
                  <a:txBody>
                    <a:bodyPr/>
                    <a:lstStyle/>
                    <a:p>
                      <a:pPr marL="0" marR="0">
                        <a:lnSpc>
                          <a:spcPct val="115000"/>
                        </a:lnSpc>
                        <a:spcBef>
                          <a:spcPts val="0"/>
                        </a:spcBef>
                        <a:spcAft>
                          <a:spcPts val="0"/>
                        </a:spcAft>
                      </a:pPr>
                      <a:r>
                        <a:rPr lang="en-US" sz="2000" dirty="0">
                          <a:solidFill>
                            <a:schemeClr val="tx1"/>
                          </a:solidFill>
                          <a:effectLst/>
                        </a:rPr>
                        <a:t>By 2030, double the agricultural productivity and incomes of small-scale food </a:t>
                      </a:r>
                      <a:r>
                        <a:rPr lang="en-US" sz="2000" dirty="0" smtClean="0">
                          <a:solidFill>
                            <a:schemeClr val="tx1"/>
                          </a:solidFill>
                          <a:effectLst/>
                        </a:rPr>
                        <a:t>producers and implement resilient agricultural practices</a:t>
                      </a:r>
                    </a:p>
                    <a:p>
                      <a:pPr marL="0" marR="0">
                        <a:lnSpc>
                          <a:spcPct val="115000"/>
                        </a:lnSpc>
                        <a:spcBef>
                          <a:spcPts val="0"/>
                        </a:spcBef>
                        <a:spcAft>
                          <a:spcPts val="0"/>
                        </a:spcAft>
                      </a:pPr>
                      <a:endParaRPr lang="en-GB" sz="1100" dirty="0">
                        <a:solidFill>
                          <a:schemeClr val="tx1"/>
                        </a:solidFill>
                        <a:effectLst/>
                        <a:latin typeface="Calibri"/>
                        <a:ea typeface="Calibri"/>
                        <a:cs typeface="Times New Roman"/>
                      </a:endParaRPr>
                    </a:p>
                  </a:txBody>
                  <a:tcPr marL="61494" marR="61494" marT="0" marB="0">
                    <a:noFill/>
                  </a:tcPr>
                </a:tc>
              </a:tr>
              <a:tr h="815019">
                <a:tc>
                  <a:txBody>
                    <a:bodyPr/>
                    <a:lstStyle/>
                    <a:p>
                      <a:pPr marL="0" marR="0">
                        <a:lnSpc>
                          <a:spcPct val="115000"/>
                        </a:lnSpc>
                        <a:spcBef>
                          <a:spcPts val="0"/>
                        </a:spcBef>
                        <a:spcAft>
                          <a:spcPts val="0"/>
                        </a:spcAft>
                      </a:pPr>
                      <a:r>
                        <a:rPr lang="en-US" sz="1800">
                          <a:solidFill>
                            <a:schemeClr val="tx1"/>
                          </a:solidFill>
                          <a:effectLst/>
                        </a:rPr>
                        <a:t>2.4</a:t>
                      </a:r>
                      <a:endParaRPr lang="en-GB" sz="1800">
                        <a:solidFill>
                          <a:schemeClr val="tx1"/>
                        </a:solidFill>
                        <a:effectLst/>
                        <a:latin typeface="Calibri"/>
                        <a:ea typeface="Calibri"/>
                        <a:cs typeface="Times New Roman"/>
                      </a:endParaRPr>
                    </a:p>
                  </a:txBody>
                  <a:tcPr marL="61494" marR="61494" marT="0" marB="0">
                    <a:noFill/>
                  </a:tcPr>
                </a:tc>
                <a:tc>
                  <a:txBody>
                    <a:bodyPr/>
                    <a:lstStyle/>
                    <a:p>
                      <a:pPr marL="0" marR="0">
                        <a:lnSpc>
                          <a:spcPct val="115000"/>
                        </a:lnSpc>
                        <a:spcBef>
                          <a:spcPts val="0"/>
                        </a:spcBef>
                        <a:spcAft>
                          <a:spcPts val="0"/>
                        </a:spcAft>
                      </a:pPr>
                      <a:r>
                        <a:rPr lang="en-US" sz="2000" dirty="0">
                          <a:solidFill>
                            <a:schemeClr val="tx1"/>
                          </a:solidFill>
                          <a:effectLst/>
                        </a:rPr>
                        <a:t>By 2030, ensure sustainable food production systems and implement resilient agricultural practices that increase productivity and production</a:t>
                      </a:r>
                      <a:endParaRPr lang="en-GB" sz="2000" dirty="0">
                        <a:solidFill>
                          <a:schemeClr val="tx1"/>
                        </a:solidFill>
                        <a:effectLst/>
                        <a:latin typeface="Calibri"/>
                        <a:ea typeface="Calibri"/>
                        <a:cs typeface="Times New Roman"/>
                      </a:endParaRPr>
                    </a:p>
                  </a:txBody>
                  <a:tcPr marL="61494" marR="61494" marT="0" marB="0">
                    <a:noFill/>
                  </a:tcPr>
                </a:tc>
              </a:tr>
              <a:tr h="815019">
                <a:tc>
                  <a:txBody>
                    <a:bodyPr/>
                    <a:lstStyle/>
                    <a:p>
                      <a:pPr marL="0" marR="0">
                        <a:lnSpc>
                          <a:spcPct val="115000"/>
                        </a:lnSpc>
                        <a:spcBef>
                          <a:spcPts val="0"/>
                        </a:spcBef>
                        <a:spcAft>
                          <a:spcPts val="0"/>
                        </a:spcAft>
                      </a:pPr>
                      <a:r>
                        <a:rPr lang="en-US" sz="1800">
                          <a:solidFill>
                            <a:schemeClr val="tx1"/>
                          </a:solidFill>
                          <a:effectLst/>
                        </a:rPr>
                        <a:t>2.5</a:t>
                      </a:r>
                      <a:endParaRPr lang="en-GB" sz="1800">
                        <a:solidFill>
                          <a:schemeClr val="tx1"/>
                        </a:solidFill>
                        <a:effectLst/>
                        <a:latin typeface="Calibri"/>
                        <a:ea typeface="Calibri"/>
                        <a:cs typeface="Times New Roman"/>
                      </a:endParaRPr>
                    </a:p>
                  </a:txBody>
                  <a:tcPr marL="61494" marR="61494" marT="0" marB="0">
                    <a:noFill/>
                  </a:tcPr>
                </a:tc>
                <a:tc>
                  <a:txBody>
                    <a:bodyPr/>
                    <a:lstStyle/>
                    <a:p>
                      <a:pPr marL="0" marR="0">
                        <a:lnSpc>
                          <a:spcPct val="115000"/>
                        </a:lnSpc>
                        <a:spcBef>
                          <a:spcPts val="0"/>
                        </a:spcBef>
                        <a:spcAft>
                          <a:spcPts val="0"/>
                        </a:spcAft>
                      </a:pPr>
                      <a:r>
                        <a:rPr lang="en-US" sz="2000" dirty="0">
                          <a:solidFill>
                            <a:schemeClr val="tx1"/>
                          </a:solidFill>
                          <a:effectLst/>
                        </a:rPr>
                        <a:t>By 2020, maintain the genetic diversity of seeds, cultivated plants and farmed and domesticated animals and their related wild </a:t>
                      </a:r>
                      <a:r>
                        <a:rPr lang="en-US" sz="2000" dirty="0" smtClean="0">
                          <a:solidFill>
                            <a:schemeClr val="tx1"/>
                          </a:solidFill>
                          <a:effectLst/>
                        </a:rPr>
                        <a:t>species</a:t>
                      </a:r>
                      <a:endParaRPr lang="en-GB" sz="2000" dirty="0">
                        <a:solidFill>
                          <a:schemeClr val="tx1"/>
                        </a:solidFill>
                        <a:effectLst/>
                        <a:latin typeface="Calibri"/>
                        <a:ea typeface="Calibri"/>
                        <a:cs typeface="Times New Roman"/>
                      </a:endParaRPr>
                    </a:p>
                  </a:txBody>
                  <a:tcPr marL="61494" marR="61494" marT="0" marB="0">
                    <a:noFill/>
                  </a:tcPr>
                </a:tc>
              </a:tr>
              <a:tr h="302028">
                <a:tc>
                  <a:txBody>
                    <a:bodyPr/>
                    <a:lstStyle/>
                    <a:p>
                      <a:pPr marL="0" marR="0">
                        <a:lnSpc>
                          <a:spcPct val="115000"/>
                        </a:lnSpc>
                        <a:spcBef>
                          <a:spcPts val="0"/>
                        </a:spcBef>
                        <a:spcAft>
                          <a:spcPts val="0"/>
                        </a:spcAft>
                      </a:pPr>
                      <a:r>
                        <a:rPr lang="en-US" sz="1800">
                          <a:solidFill>
                            <a:schemeClr val="tx1"/>
                          </a:solidFill>
                          <a:effectLst/>
                        </a:rPr>
                        <a:t>2.a:</a:t>
                      </a:r>
                      <a:endParaRPr lang="en-GB" sz="1800">
                        <a:solidFill>
                          <a:schemeClr val="tx1"/>
                        </a:solidFill>
                        <a:effectLst/>
                        <a:latin typeface="Calibri"/>
                        <a:ea typeface="Calibri"/>
                        <a:cs typeface="Times New Roman"/>
                      </a:endParaRPr>
                    </a:p>
                  </a:txBody>
                  <a:tcPr marL="61494" marR="61494" marT="0" marB="0">
                    <a:noFill/>
                  </a:tcPr>
                </a:tc>
                <a:tc>
                  <a:txBody>
                    <a:bodyPr/>
                    <a:lstStyle/>
                    <a:p>
                      <a:pPr marL="0" marR="0">
                        <a:lnSpc>
                          <a:spcPct val="115000"/>
                        </a:lnSpc>
                        <a:spcBef>
                          <a:spcPts val="0"/>
                        </a:spcBef>
                        <a:spcAft>
                          <a:spcPts val="0"/>
                        </a:spcAft>
                      </a:pPr>
                      <a:r>
                        <a:rPr lang="en-US" sz="2000" dirty="0">
                          <a:solidFill>
                            <a:schemeClr val="tx1"/>
                          </a:solidFill>
                          <a:effectLst/>
                        </a:rPr>
                        <a:t>Increase investment,</a:t>
                      </a:r>
                      <a:endParaRPr lang="en-GB" sz="2000" dirty="0">
                        <a:solidFill>
                          <a:schemeClr val="tx1"/>
                        </a:solidFill>
                        <a:effectLst/>
                        <a:latin typeface="Calibri"/>
                        <a:ea typeface="Calibri"/>
                        <a:cs typeface="Times New Roman"/>
                      </a:endParaRPr>
                    </a:p>
                  </a:txBody>
                  <a:tcPr marL="61494" marR="61494" marT="0" marB="0">
                    <a:noFill/>
                  </a:tcPr>
                </a:tc>
              </a:tr>
              <a:tr h="604057">
                <a:tc>
                  <a:txBody>
                    <a:bodyPr/>
                    <a:lstStyle/>
                    <a:p>
                      <a:pPr marL="0" marR="0">
                        <a:lnSpc>
                          <a:spcPct val="115000"/>
                        </a:lnSpc>
                        <a:spcBef>
                          <a:spcPts val="0"/>
                        </a:spcBef>
                        <a:spcAft>
                          <a:spcPts val="0"/>
                        </a:spcAft>
                      </a:pPr>
                      <a:r>
                        <a:rPr lang="en-US" sz="1800">
                          <a:solidFill>
                            <a:schemeClr val="tx1"/>
                          </a:solidFill>
                          <a:effectLst/>
                        </a:rPr>
                        <a:t>2.b:</a:t>
                      </a:r>
                      <a:endParaRPr lang="en-GB" sz="1800">
                        <a:solidFill>
                          <a:schemeClr val="tx1"/>
                        </a:solidFill>
                        <a:effectLst/>
                        <a:latin typeface="Calibri"/>
                        <a:ea typeface="Calibri"/>
                        <a:cs typeface="Times New Roman"/>
                      </a:endParaRPr>
                    </a:p>
                  </a:txBody>
                  <a:tcPr marL="61494" marR="61494" marT="0" marB="0">
                    <a:noFill/>
                  </a:tcPr>
                </a:tc>
                <a:tc>
                  <a:txBody>
                    <a:bodyPr/>
                    <a:lstStyle/>
                    <a:p>
                      <a:pPr marL="0" marR="0">
                        <a:lnSpc>
                          <a:spcPct val="115000"/>
                        </a:lnSpc>
                        <a:spcBef>
                          <a:spcPts val="0"/>
                        </a:spcBef>
                        <a:spcAft>
                          <a:spcPts val="0"/>
                        </a:spcAft>
                      </a:pPr>
                      <a:r>
                        <a:rPr lang="en-US" sz="2000" dirty="0">
                          <a:solidFill>
                            <a:schemeClr val="tx1"/>
                          </a:solidFill>
                          <a:effectLst/>
                        </a:rPr>
                        <a:t>Correct and prevent trade restrictions and distortions in world agricultural markets</a:t>
                      </a:r>
                      <a:endParaRPr lang="en-GB" sz="2000" dirty="0">
                        <a:solidFill>
                          <a:schemeClr val="tx1"/>
                        </a:solidFill>
                        <a:effectLst/>
                        <a:latin typeface="Calibri"/>
                        <a:ea typeface="Calibri"/>
                        <a:cs typeface="Times New Roman"/>
                      </a:endParaRPr>
                    </a:p>
                  </a:txBody>
                  <a:tcPr marL="61494" marR="61494" marT="0" marB="0">
                    <a:noFill/>
                  </a:tcPr>
                </a:tc>
              </a:tr>
              <a:tr h="815019">
                <a:tc>
                  <a:txBody>
                    <a:bodyPr/>
                    <a:lstStyle/>
                    <a:p>
                      <a:pPr marL="0" marR="0">
                        <a:lnSpc>
                          <a:spcPct val="115000"/>
                        </a:lnSpc>
                        <a:spcBef>
                          <a:spcPts val="0"/>
                        </a:spcBef>
                        <a:spcAft>
                          <a:spcPts val="0"/>
                        </a:spcAft>
                      </a:pPr>
                      <a:r>
                        <a:rPr lang="en-US" sz="1800" dirty="0">
                          <a:solidFill>
                            <a:schemeClr val="tx1"/>
                          </a:solidFill>
                          <a:effectLst/>
                        </a:rPr>
                        <a:t>2.c:</a:t>
                      </a:r>
                      <a:endParaRPr lang="en-GB" sz="1800" dirty="0">
                        <a:solidFill>
                          <a:schemeClr val="tx1"/>
                        </a:solidFill>
                        <a:effectLst/>
                        <a:latin typeface="Calibri"/>
                        <a:ea typeface="Calibri"/>
                        <a:cs typeface="Times New Roman"/>
                      </a:endParaRPr>
                    </a:p>
                  </a:txBody>
                  <a:tcPr marL="61494" marR="61494" marT="0" marB="0">
                    <a:noFill/>
                  </a:tcPr>
                </a:tc>
                <a:tc>
                  <a:txBody>
                    <a:bodyPr/>
                    <a:lstStyle/>
                    <a:p>
                      <a:pPr marL="0" marR="0">
                        <a:lnSpc>
                          <a:spcPct val="115000"/>
                        </a:lnSpc>
                        <a:spcBef>
                          <a:spcPts val="0"/>
                        </a:spcBef>
                        <a:spcAft>
                          <a:spcPts val="0"/>
                        </a:spcAft>
                      </a:pPr>
                      <a:r>
                        <a:rPr lang="en-US" sz="2000" dirty="0">
                          <a:solidFill>
                            <a:schemeClr val="tx1"/>
                          </a:solidFill>
                          <a:effectLst/>
                        </a:rPr>
                        <a:t>Adopt measures to </a:t>
                      </a:r>
                      <a:r>
                        <a:rPr lang="en-US" sz="2000" dirty="0" smtClean="0">
                          <a:solidFill>
                            <a:schemeClr val="tx1"/>
                          </a:solidFill>
                          <a:effectLst/>
                        </a:rPr>
                        <a:t>limit extreme food price volatility</a:t>
                      </a:r>
                      <a:endParaRPr lang="en-GB" sz="2000" dirty="0">
                        <a:solidFill>
                          <a:schemeClr val="tx1"/>
                        </a:solidFill>
                        <a:effectLst/>
                        <a:latin typeface="Calibri"/>
                        <a:ea typeface="Calibri"/>
                        <a:cs typeface="Times New Roman"/>
                      </a:endParaRPr>
                    </a:p>
                  </a:txBody>
                  <a:tcPr marL="61494" marR="61494" marT="0" marB="0">
                    <a:noFill/>
                  </a:tcPr>
                </a:tc>
              </a:tr>
            </a:tbl>
          </a:graphicData>
        </a:graphic>
      </p:graphicFrame>
    </p:spTree>
    <p:extLst>
      <p:ext uri="{BB962C8B-B14F-4D97-AF65-F5344CB8AC3E}">
        <p14:creationId xmlns:p14="http://schemas.microsoft.com/office/powerpoint/2010/main" val="4154624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1640" y="1257754"/>
            <a:ext cx="8473440" cy="5600246"/>
          </a:xfrm>
        </p:spPr>
        <p:txBody>
          <a:bodyPr>
            <a:normAutofit/>
          </a:bodyPr>
          <a:lstStyle/>
          <a:p>
            <a:pPr>
              <a:buFont typeface="Arial" panose="020B0604020202020204" pitchFamily="34" charset="0"/>
              <a:buChar char="•"/>
            </a:pPr>
            <a:r>
              <a:rPr lang="en-US" sz="2800" dirty="0" smtClean="0"/>
              <a:t>AU </a:t>
            </a:r>
            <a:r>
              <a:rPr lang="en-US" sz="2800" dirty="0"/>
              <a:t>policy environment is an important part of the enabling environment for SDG </a:t>
            </a:r>
            <a:r>
              <a:rPr lang="en-US" sz="2800" dirty="0" smtClean="0"/>
              <a:t>2</a:t>
            </a:r>
          </a:p>
          <a:p>
            <a:pPr>
              <a:buFont typeface="Arial" panose="020B0604020202020204" pitchFamily="34" charset="0"/>
              <a:buChar char="•"/>
            </a:pPr>
            <a:endParaRPr lang="en-US" sz="2800" dirty="0"/>
          </a:p>
          <a:p>
            <a:pPr>
              <a:buFont typeface="Arial" panose="020B0604020202020204" pitchFamily="34" charset="0"/>
              <a:buChar char="•"/>
            </a:pPr>
            <a:r>
              <a:rPr lang="en-US" sz="2800" dirty="0"/>
              <a:t>Policy direction and instruments </a:t>
            </a:r>
            <a:r>
              <a:rPr lang="en-US" sz="2800" dirty="0" smtClean="0"/>
              <a:t>are agreed </a:t>
            </a:r>
            <a:r>
              <a:rPr lang="en-US" sz="2800" dirty="0"/>
              <a:t>at heads of state and government </a:t>
            </a:r>
            <a:r>
              <a:rPr lang="en-US" sz="2800" dirty="0" smtClean="0"/>
              <a:t>level</a:t>
            </a:r>
          </a:p>
          <a:p>
            <a:pPr>
              <a:buFont typeface="Arial" panose="020B0604020202020204" pitchFamily="34" charset="0"/>
              <a:buChar char="•"/>
            </a:pPr>
            <a:endParaRPr lang="en-US" sz="2800" dirty="0"/>
          </a:p>
          <a:p>
            <a:pPr>
              <a:buFont typeface="Arial" panose="020B0604020202020204" pitchFamily="34" charset="0"/>
              <a:buChar char="•"/>
            </a:pPr>
            <a:r>
              <a:rPr lang="en-US" sz="2800" dirty="0"/>
              <a:t>Useful rallying points for advocacy and action at regional and national </a:t>
            </a:r>
            <a:r>
              <a:rPr lang="en-US" sz="2800" dirty="0" smtClean="0"/>
              <a:t>levels</a:t>
            </a:r>
          </a:p>
        </p:txBody>
      </p:sp>
      <p:sp>
        <p:nvSpPr>
          <p:cNvPr id="4" name="TextBox 3"/>
          <p:cNvSpPr txBox="1"/>
          <p:nvPr/>
        </p:nvSpPr>
        <p:spPr>
          <a:xfrm>
            <a:off x="237995" y="215314"/>
            <a:ext cx="8755693" cy="769441"/>
          </a:xfrm>
          <a:prstGeom prst="rect">
            <a:avLst/>
          </a:prstGeom>
          <a:noFill/>
        </p:spPr>
        <p:txBody>
          <a:bodyPr wrap="square" rtlCol="0">
            <a:spAutoFit/>
          </a:bodyPr>
          <a:lstStyle/>
          <a:p>
            <a:pPr>
              <a:spcBef>
                <a:spcPct val="0"/>
              </a:spcBef>
            </a:pPr>
            <a:r>
              <a:rPr lang="en-US" sz="4400" b="1" dirty="0" smtClean="0">
                <a:solidFill>
                  <a:srgbClr val="C00000"/>
                </a:solidFill>
                <a:latin typeface="+mj-lt"/>
                <a:ea typeface="+mj-ea"/>
                <a:cs typeface="+mj-cs"/>
              </a:rPr>
              <a:t>African Policy Environment for SDG 2</a:t>
            </a:r>
            <a:endParaRPr lang="en-US" sz="4400" b="1" dirty="0">
              <a:solidFill>
                <a:srgbClr val="C00000"/>
              </a:solidFill>
              <a:latin typeface="+mj-lt"/>
              <a:ea typeface="+mj-ea"/>
              <a:cs typeface="+mj-cs"/>
            </a:endParaRPr>
          </a:p>
        </p:txBody>
      </p:sp>
    </p:spTree>
    <p:extLst>
      <p:ext uri="{BB962C8B-B14F-4D97-AF65-F5344CB8AC3E}">
        <p14:creationId xmlns:p14="http://schemas.microsoft.com/office/powerpoint/2010/main" val="32554227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 y="1257752"/>
            <a:ext cx="8327303" cy="5368515"/>
          </a:xfrm>
        </p:spPr>
        <p:txBody>
          <a:bodyPr>
            <a:normAutofit/>
          </a:bodyPr>
          <a:lstStyle/>
          <a:p>
            <a:pPr>
              <a:buFont typeface="Arial" panose="020B0604020202020204" pitchFamily="34" charset="0"/>
              <a:buChar char="•"/>
            </a:pPr>
            <a:r>
              <a:rPr lang="en-US" sz="2800" dirty="0" smtClean="0"/>
              <a:t>Several </a:t>
            </a:r>
            <a:r>
              <a:rPr lang="en-US" sz="2800" dirty="0"/>
              <a:t>statements, decisions and declarations that commit </a:t>
            </a:r>
            <a:r>
              <a:rPr lang="en-US" sz="2800" dirty="0" smtClean="0"/>
              <a:t>African leaders </a:t>
            </a:r>
            <a:r>
              <a:rPr lang="en-US" sz="2800" dirty="0"/>
              <a:t>to realizing the continents aspirations embodied in </a:t>
            </a:r>
            <a:r>
              <a:rPr lang="en-US" sz="2800" dirty="0" smtClean="0"/>
              <a:t>SDG2</a:t>
            </a:r>
          </a:p>
          <a:p>
            <a:pPr>
              <a:buFont typeface="Arial" panose="020B0604020202020204" pitchFamily="34" charset="0"/>
              <a:buChar char="•"/>
            </a:pPr>
            <a:endParaRPr lang="en-US" sz="2800" dirty="0"/>
          </a:p>
          <a:p>
            <a:pPr>
              <a:buFont typeface="Arial" panose="020B0604020202020204" pitchFamily="34" charset="0"/>
              <a:buChar char="•"/>
            </a:pPr>
            <a:endParaRPr lang="en-US" sz="2800" dirty="0" smtClean="0"/>
          </a:p>
          <a:p>
            <a:pPr>
              <a:buFont typeface="Arial" panose="020B0604020202020204" pitchFamily="34" charset="0"/>
              <a:buChar char="•"/>
            </a:pPr>
            <a:r>
              <a:rPr lang="en-US" sz="2800" dirty="0"/>
              <a:t>Range of hunger, food security, nutrition and agriculture policies and frameworks at continental, regional and national levels</a:t>
            </a:r>
          </a:p>
          <a:p>
            <a:pPr>
              <a:lnSpc>
                <a:spcPct val="200000"/>
              </a:lnSpc>
              <a:buFont typeface="Arial" panose="020B0604020202020204" pitchFamily="34" charset="0"/>
              <a:buChar char="•"/>
            </a:pPr>
            <a:endParaRPr lang="en-US" sz="2800" dirty="0"/>
          </a:p>
          <a:p>
            <a:pPr>
              <a:lnSpc>
                <a:spcPct val="200000"/>
              </a:lnSpc>
              <a:buFont typeface="Arial" panose="020B0604020202020204" pitchFamily="34" charset="0"/>
              <a:buChar char="•"/>
            </a:pPr>
            <a:endParaRPr lang="en-US" sz="2800" dirty="0"/>
          </a:p>
          <a:p>
            <a:pPr>
              <a:lnSpc>
                <a:spcPct val="200000"/>
              </a:lnSpc>
              <a:buFont typeface="Arial" panose="020B0604020202020204" pitchFamily="34" charset="0"/>
              <a:buChar char="•"/>
            </a:pPr>
            <a:endParaRPr lang="en-US" sz="2800" dirty="0"/>
          </a:p>
        </p:txBody>
      </p:sp>
      <p:sp>
        <p:nvSpPr>
          <p:cNvPr id="4" name="TextBox 3"/>
          <p:cNvSpPr txBox="1"/>
          <p:nvPr/>
        </p:nvSpPr>
        <p:spPr>
          <a:xfrm>
            <a:off x="526093" y="215314"/>
            <a:ext cx="8069267" cy="769441"/>
          </a:xfrm>
          <a:prstGeom prst="rect">
            <a:avLst/>
          </a:prstGeom>
          <a:noFill/>
        </p:spPr>
        <p:txBody>
          <a:bodyPr wrap="square" rtlCol="0">
            <a:spAutoFit/>
          </a:bodyPr>
          <a:lstStyle/>
          <a:p>
            <a:pPr>
              <a:spcBef>
                <a:spcPct val="0"/>
              </a:spcBef>
            </a:pPr>
            <a:r>
              <a:rPr lang="en-US" sz="4400" b="1" dirty="0">
                <a:solidFill>
                  <a:srgbClr val="C00000"/>
                </a:solidFill>
              </a:rPr>
              <a:t>AU Policy Environment for SDG 2</a:t>
            </a:r>
          </a:p>
        </p:txBody>
      </p:sp>
    </p:spTree>
    <p:extLst>
      <p:ext uri="{BB962C8B-B14F-4D97-AF65-F5344CB8AC3E}">
        <p14:creationId xmlns:p14="http://schemas.microsoft.com/office/powerpoint/2010/main" val="29199377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 y="1292120"/>
            <a:ext cx="8552772" cy="5459410"/>
          </a:xfrm>
        </p:spPr>
        <p:txBody>
          <a:bodyPr>
            <a:normAutofit/>
          </a:bodyPr>
          <a:lstStyle/>
          <a:p>
            <a:pPr>
              <a:lnSpc>
                <a:spcPct val="150000"/>
              </a:lnSpc>
              <a:buFont typeface="Arial" panose="020B0604020202020204" pitchFamily="34" charset="0"/>
              <a:buChar char="•"/>
            </a:pPr>
            <a:r>
              <a:rPr lang="en-US" sz="2800" dirty="0" smtClean="0"/>
              <a:t>African </a:t>
            </a:r>
            <a:r>
              <a:rPr lang="en-US" sz="2800" dirty="0"/>
              <a:t>Union Agenda 2063 (2015</a:t>
            </a:r>
            <a:r>
              <a:rPr lang="en-US" sz="2800" dirty="0" smtClean="0"/>
              <a:t>)</a:t>
            </a:r>
          </a:p>
          <a:p>
            <a:pPr lvl="1">
              <a:lnSpc>
                <a:spcPct val="110000"/>
              </a:lnSpc>
            </a:pPr>
            <a:r>
              <a:rPr lang="en-US" sz="2400" dirty="0"/>
              <a:t>prioritizes healthy and well-nourished African </a:t>
            </a:r>
            <a:r>
              <a:rPr lang="en-US" sz="2400" dirty="0" smtClean="0"/>
              <a:t>citizens as </a:t>
            </a:r>
            <a:r>
              <a:rPr lang="en-US" sz="2400" dirty="0"/>
              <a:t>an overarching goal for realizing a “prosperous Africa that is based </a:t>
            </a:r>
            <a:r>
              <a:rPr lang="en-US" sz="2400" dirty="0" smtClean="0"/>
              <a:t>on inclusive </a:t>
            </a:r>
            <a:r>
              <a:rPr lang="en-US" sz="2400" dirty="0"/>
              <a:t>growth and sustainable development</a:t>
            </a:r>
            <a:r>
              <a:rPr lang="en-US" sz="2400" dirty="0" smtClean="0"/>
              <a:t>”</a:t>
            </a:r>
          </a:p>
          <a:p>
            <a:pPr lvl="1">
              <a:lnSpc>
                <a:spcPct val="110000"/>
              </a:lnSpc>
            </a:pPr>
            <a:endParaRPr lang="en-US" sz="2400" dirty="0"/>
          </a:p>
          <a:p>
            <a:pPr>
              <a:buFont typeface="Arial" panose="020B0604020202020204" pitchFamily="34" charset="0"/>
              <a:buChar char="•"/>
            </a:pPr>
            <a:r>
              <a:rPr lang="en-US" sz="2800" dirty="0"/>
              <a:t>Common Africa Position on the Post-2015 Development </a:t>
            </a:r>
            <a:r>
              <a:rPr lang="en-US" sz="2800" dirty="0" smtClean="0"/>
              <a:t>Agenda (2014)</a:t>
            </a:r>
          </a:p>
          <a:p>
            <a:pPr lvl="1"/>
            <a:r>
              <a:rPr lang="en-US" sz="2400" dirty="0" smtClean="0"/>
              <a:t>SDGs developed </a:t>
            </a:r>
            <a:r>
              <a:rPr lang="en-US" sz="2400" dirty="0"/>
              <a:t>and </a:t>
            </a:r>
            <a:r>
              <a:rPr lang="en-US" sz="2400" dirty="0" smtClean="0"/>
              <a:t>implemented in </a:t>
            </a:r>
            <a:r>
              <a:rPr lang="en-US" sz="2400" dirty="0"/>
              <a:t>a manner </a:t>
            </a:r>
            <a:r>
              <a:rPr lang="en-US" sz="2400" dirty="0" smtClean="0"/>
              <a:t>that adequately </a:t>
            </a:r>
            <a:r>
              <a:rPr lang="en-US" sz="2400" dirty="0"/>
              <a:t>supports </a:t>
            </a:r>
            <a:r>
              <a:rPr lang="en-US" sz="2400" dirty="0" smtClean="0"/>
              <a:t>Africa’s development</a:t>
            </a:r>
          </a:p>
          <a:p>
            <a:pPr marL="457200" lvl="1" indent="0">
              <a:buNone/>
            </a:pPr>
            <a:endParaRPr lang="en-US" sz="2400" dirty="0" smtClean="0"/>
          </a:p>
          <a:p>
            <a:pPr>
              <a:lnSpc>
                <a:spcPct val="150000"/>
              </a:lnSpc>
              <a:buFont typeface="Arial" panose="020B0604020202020204" pitchFamily="34" charset="0"/>
              <a:buChar char="•"/>
            </a:pPr>
            <a:r>
              <a:rPr lang="en-US" sz="2800" dirty="0" smtClean="0"/>
              <a:t>African Regional Nutrition Strategy (2015-2025)</a:t>
            </a:r>
            <a:endParaRPr lang="en-US" sz="2800" dirty="0"/>
          </a:p>
        </p:txBody>
      </p:sp>
      <p:sp>
        <p:nvSpPr>
          <p:cNvPr id="4" name="TextBox 3"/>
          <p:cNvSpPr txBox="1"/>
          <p:nvPr/>
        </p:nvSpPr>
        <p:spPr>
          <a:xfrm>
            <a:off x="538619" y="215314"/>
            <a:ext cx="8204547" cy="769441"/>
          </a:xfrm>
          <a:prstGeom prst="rect">
            <a:avLst/>
          </a:prstGeom>
          <a:noFill/>
        </p:spPr>
        <p:txBody>
          <a:bodyPr wrap="square" rtlCol="0">
            <a:spAutoFit/>
          </a:bodyPr>
          <a:lstStyle/>
          <a:p>
            <a:pPr>
              <a:spcBef>
                <a:spcPct val="0"/>
              </a:spcBef>
            </a:pPr>
            <a:r>
              <a:rPr lang="en-US" sz="4400" b="1" dirty="0" smtClean="0">
                <a:solidFill>
                  <a:srgbClr val="C00000"/>
                </a:solidFill>
                <a:latin typeface="+mj-lt"/>
                <a:ea typeface="+mj-ea"/>
                <a:cs typeface="+mj-cs"/>
              </a:rPr>
              <a:t>Broad </a:t>
            </a:r>
            <a:r>
              <a:rPr lang="en-US" sz="4400" b="1" dirty="0">
                <a:solidFill>
                  <a:srgbClr val="C00000"/>
                </a:solidFill>
                <a:latin typeface="+mj-lt"/>
                <a:ea typeface="+mj-ea"/>
                <a:cs typeface="+mj-cs"/>
              </a:rPr>
              <a:t>Frameworks and </a:t>
            </a:r>
            <a:r>
              <a:rPr lang="en-US" sz="4400" b="1" dirty="0" smtClean="0">
                <a:solidFill>
                  <a:srgbClr val="C00000"/>
                </a:solidFill>
                <a:latin typeface="+mj-lt"/>
                <a:ea typeface="+mj-ea"/>
                <a:cs typeface="+mj-cs"/>
              </a:rPr>
              <a:t>Strategies</a:t>
            </a:r>
            <a:endParaRPr lang="en-US" sz="4400" b="1" dirty="0">
              <a:solidFill>
                <a:srgbClr val="C00000"/>
              </a:solidFill>
              <a:latin typeface="+mj-lt"/>
              <a:ea typeface="+mj-ea"/>
              <a:cs typeface="+mj-cs"/>
            </a:endParaRPr>
          </a:p>
        </p:txBody>
      </p:sp>
    </p:spTree>
    <p:extLst>
      <p:ext uri="{BB962C8B-B14F-4D97-AF65-F5344CB8AC3E}">
        <p14:creationId xmlns:p14="http://schemas.microsoft.com/office/powerpoint/2010/main" val="30606540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0312" y="1292119"/>
            <a:ext cx="8768220" cy="5565881"/>
          </a:xfrm>
        </p:spPr>
        <p:txBody>
          <a:bodyPr>
            <a:normAutofit/>
          </a:bodyPr>
          <a:lstStyle/>
          <a:p>
            <a:pPr>
              <a:lnSpc>
                <a:spcPct val="200000"/>
              </a:lnSpc>
              <a:buFont typeface="Arial" panose="020B0604020202020204" pitchFamily="34" charset="0"/>
              <a:buChar char="•"/>
            </a:pPr>
            <a:r>
              <a:rPr lang="en-US" sz="2800" dirty="0"/>
              <a:t>Three Malabo Declarations (2014</a:t>
            </a:r>
            <a:r>
              <a:rPr lang="en-US" sz="2800" dirty="0" smtClean="0"/>
              <a:t>) </a:t>
            </a:r>
            <a:endParaRPr lang="en-US" sz="2800" dirty="0"/>
          </a:p>
          <a:p>
            <a:pPr lvl="1">
              <a:lnSpc>
                <a:spcPct val="150000"/>
              </a:lnSpc>
              <a:buFont typeface="Arial" panose="020B0604020202020204" pitchFamily="34" charset="0"/>
              <a:buChar char="•"/>
            </a:pPr>
            <a:r>
              <a:rPr lang="en-US" sz="2600" dirty="0" smtClean="0"/>
              <a:t>Declaration </a:t>
            </a:r>
            <a:r>
              <a:rPr lang="en-US" sz="2600" dirty="0"/>
              <a:t>on Nutrition Security through Inclusive Economic </a:t>
            </a:r>
            <a:r>
              <a:rPr lang="en-US" sz="2600" dirty="0" smtClean="0"/>
              <a:t>Growth and </a:t>
            </a:r>
            <a:r>
              <a:rPr lang="en-US" sz="2600" dirty="0"/>
              <a:t>Sustainable Development in </a:t>
            </a:r>
            <a:r>
              <a:rPr lang="en-US" sz="2600" dirty="0" smtClean="0"/>
              <a:t>Africa</a:t>
            </a:r>
          </a:p>
          <a:p>
            <a:pPr lvl="1">
              <a:lnSpc>
                <a:spcPct val="150000"/>
              </a:lnSpc>
              <a:buFont typeface="Arial" panose="020B0604020202020204" pitchFamily="34" charset="0"/>
              <a:buChar char="•"/>
            </a:pPr>
            <a:r>
              <a:rPr lang="en-US" sz="2600" dirty="0" smtClean="0"/>
              <a:t>Declaration </a:t>
            </a:r>
            <a:r>
              <a:rPr lang="en-US" sz="2600" dirty="0"/>
              <a:t>on Ending Preventable Child and Maternal Deaths in </a:t>
            </a:r>
            <a:r>
              <a:rPr lang="en-US" sz="2600" dirty="0" smtClean="0"/>
              <a:t>Africa</a:t>
            </a:r>
          </a:p>
          <a:p>
            <a:pPr lvl="1">
              <a:lnSpc>
                <a:spcPct val="150000"/>
              </a:lnSpc>
              <a:buFont typeface="Arial" panose="020B0604020202020204" pitchFamily="34" charset="0"/>
              <a:buChar char="•"/>
            </a:pPr>
            <a:r>
              <a:rPr lang="en-US" sz="2600" dirty="0"/>
              <a:t>Declaration on Accelerated Agricultural Growth and Transformation for Shared Prosperity and Improved </a:t>
            </a:r>
            <a:r>
              <a:rPr lang="en-US" sz="2600" dirty="0" smtClean="0"/>
              <a:t>Livelihoods</a:t>
            </a:r>
            <a:endParaRPr lang="en-US" sz="2600" dirty="0"/>
          </a:p>
        </p:txBody>
      </p:sp>
      <p:sp>
        <p:nvSpPr>
          <p:cNvPr id="4" name="TextBox 3"/>
          <p:cNvSpPr txBox="1"/>
          <p:nvPr/>
        </p:nvSpPr>
        <p:spPr>
          <a:xfrm>
            <a:off x="588723" y="215314"/>
            <a:ext cx="8154443" cy="769441"/>
          </a:xfrm>
          <a:prstGeom prst="rect">
            <a:avLst/>
          </a:prstGeom>
          <a:noFill/>
        </p:spPr>
        <p:txBody>
          <a:bodyPr wrap="square" rtlCol="0">
            <a:spAutoFit/>
          </a:bodyPr>
          <a:lstStyle/>
          <a:p>
            <a:pPr>
              <a:spcBef>
                <a:spcPct val="0"/>
              </a:spcBef>
            </a:pPr>
            <a:r>
              <a:rPr lang="en-US" sz="4400" b="1" dirty="0" smtClean="0">
                <a:solidFill>
                  <a:srgbClr val="C00000"/>
                </a:solidFill>
                <a:latin typeface="+mj-lt"/>
                <a:ea typeface="+mj-ea"/>
                <a:cs typeface="+mj-cs"/>
              </a:rPr>
              <a:t>Broad </a:t>
            </a:r>
            <a:r>
              <a:rPr lang="en-US" sz="4400" b="1" dirty="0">
                <a:solidFill>
                  <a:srgbClr val="C00000"/>
                </a:solidFill>
                <a:latin typeface="+mj-lt"/>
                <a:ea typeface="+mj-ea"/>
                <a:cs typeface="+mj-cs"/>
              </a:rPr>
              <a:t>Frameworks and </a:t>
            </a:r>
            <a:r>
              <a:rPr lang="en-US" sz="4400" b="1" dirty="0" smtClean="0">
                <a:solidFill>
                  <a:srgbClr val="C00000"/>
                </a:solidFill>
                <a:latin typeface="+mj-lt"/>
                <a:ea typeface="+mj-ea"/>
                <a:cs typeface="+mj-cs"/>
              </a:rPr>
              <a:t>Strategies</a:t>
            </a:r>
            <a:endParaRPr lang="en-US" sz="4400" b="1" dirty="0">
              <a:solidFill>
                <a:srgbClr val="C00000"/>
              </a:solidFill>
              <a:latin typeface="+mj-lt"/>
              <a:ea typeface="+mj-ea"/>
              <a:cs typeface="+mj-cs"/>
            </a:endParaRPr>
          </a:p>
        </p:txBody>
      </p:sp>
    </p:spTree>
    <p:extLst>
      <p:ext uri="{BB962C8B-B14F-4D97-AF65-F5344CB8AC3E}">
        <p14:creationId xmlns:p14="http://schemas.microsoft.com/office/powerpoint/2010/main" val="9049635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5573" y="1292119"/>
            <a:ext cx="8530224" cy="5271519"/>
          </a:xfrm>
        </p:spPr>
        <p:txBody>
          <a:bodyPr>
            <a:normAutofit/>
          </a:bodyPr>
          <a:lstStyle/>
          <a:p>
            <a:pPr>
              <a:buFont typeface="Arial" panose="020B0604020202020204" pitchFamily="34" charset="0"/>
              <a:buChar char="•"/>
            </a:pPr>
            <a:r>
              <a:rPr lang="en-US" sz="2800" dirty="0" smtClean="0"/>
              <a:t>Malabo </a:t>
            </a:r>
            <a:r>
              <a:rPr lang="en-US" sz="2800" dirty="0"/>
              <a:t>Declarations </a:t>
            </a:r>
            <a:r>
              <a:rPr lang="en-US" sz="2800" dirty="0" smtClean="0"/>
              <a:t>on </a:t>
            </a:r>
            <a:r>
              <a:rPr lang="en-US" sz="2800" dirty="0"/>
              <a:t>Accelerated Agricultural Growth and Transformation for Shared Prosperity and Improved </a:t>
            </a:r>
            <a:r>
              <a:rPr lang="en-US" sz="2800" dirty="0" smtClean="0"/>
              <a:t>Livelihoods – Sustaining CAADP Momentum</a:t>
            </a:r>
          </a:p>
          <a:p>
            <a:pPr>
              <a:lnSpc>
                <a:spcPct val="150000"/>
              </a:lnSpc>
              <a:buFont typeface="Arial" panose="020B0604020202020204" pitchFamily="34" charset="0"/>
              <a:buChar char="•"/>
            </a:pPr>
            <a:endParaRPr lang="en-US" sz="2800" dirty="0" smtClean="0"/>
          </a:p>
          <a:p>
            <a:pPr>
              <a:buFont typeface="Arial" panose="020B0604020202020204" pitchFamily="34" charset="0"/>
              <a:buChar char="•"/>
            </a:pPr>
            <a:r>
              <a:rPr lang="en-US" sz="2800" dirty="0" smtClean="0"/>
              <a:t>Post-Malabo Implementation Strategy and Roadmap (2014)</a:t>
            </a:r>
          </a:p>
          <a:p>
            <a:pPr>
              <a:buFont typeface="Arial" panose="020B0604020202020204" pitchFamily="34" charset="0"/>
              <a:buChar char="•"/>
            </a:pPr>
            <a:endParaRPr lang="en-US" sz="2800" dirty="0" smtClean="0"/>
          </a:p>
          <a:p>
            <a:pPr>
              <a:buFont typeface="Arial" panose="020B0604020202020204" pitchFamily="34" charset="0"/>
              <a:buChar char="•"/>
            </a:pPr>
            <a:endParaRPr lang="en-US" sz="2800" dirty="0" smtClean="0"/>
          </a:p>
          <a:p>
            <a:pPr>
              <a:buFont typeface="Arial" panose="020B0604020202020204" pitchFamily="34" charset="0"/>
              <a:buChar char="•"/>
            </a:pPr>
            <a:r>
              <a:rPr lang="en-US" sz="2800" dirty="0" smtClean="0"/>
              <a:t>Building on achievements of Maputo Declaration (2003) – initiation of CAADP</a:t>
            </a:r>
            <a:endParaRPr lang="en-US" sz="2800" dirty="0"/>
          </a:p>
        </p:txBody>
      </p:sp>
      <p:sp>
        <p:nvSpPr>
          <p:cNvPr id="4" name="TextBox 3"/>
          <p:cNvSpPr txBox="1"/>
          <p:nvPr/>
        </p:nvSpPr>
        <p:spPr>
          <a:xfrm>
            <a:off x="435835" y="328048"/>
            <a:ext cx="8197173" cy="769441"/>
          </a:xfrm>
          <a:prstGeom prst="rect">
            <a:avLst/>
          </a:prstGeom>
          <a:noFill/>
        </p:spPr>
        <p:txBody>
          <a:bodyPr wrap="square" rtlCol="0">
            <a:spAutoFit/>
          </a:bodyPr>
          <a:lstStyle/>
          <a:p>
            <a:pPr>
              <a:spcBef>
                <a:spcPct val="0"/>
              </a:spcBef>
            </a:pPr>
            <a:r>
              <a:rPr lang="en-US" sz="4400" b="1" dirty="0" smtClean="0">
                <a:solidFill>
                  <a:srgbClr val="C00000"/>
                </a:solidFill>
                <a:latin typeface="+mj-lt"/>
                <a:ea typeface="+mj-ea"/>
                <a:cs typeface="+mj-cs"/>
              </a:rPr>
              <a:t>CAADP - </a:t>
            </a:r>
            <a:r>
              <a:rPr lang="en-US" sz="4400" b="1" dirty="0" smtClean="0">
                <a:solidFill>
                  <a:srgbClr val="C00000"/>
                </a:solidFill>
              </a:rPr>
              <a:t>Key Framework for SDG 2 </a:t>
            </a:r>
            <a:endParaRPr lang="en-US" sz="4400" b="1" dirty="0">
              <a:solidFill>
                <a:srgbClr val="C00000"/>
              </a:solidFill>
              <a:latin typeface="+mj-lt"/>
              <a:ea typeface="+mj-ea"/>
              <a:cs typeface="+mj-cs"/>
            </a:endParaRPr>
          </a:p>
        </p:txBody>
      </p:sp>
    </p:spTree>
    <p:extLst>
      <p:ext uri="{BB962C8B-B14F-4D97-AF65-F5344CB8AC3E}">
        <p14:creationId xmlns:p14="http://schemas.microsoft.com/office/powerpoint/2010/main" val="177409546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9899</TotalTime>
  <Words>1697</Words>
  <Application>Microsoft Office PowerPoint</Application>
  <PresentationFormat>On-screen Show (4:3)</PresentationFormat>
  <Paragraphs>489</Paragraphs>
  <Slides>28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Times New Roman</vt:lpstr>
      <vt:lpstr>Tema di Office</vt:lpstr>
      <vt:lpstr>Sustainable Development Goal 2: What is Africa doing about it?</vt:lpstr>
      <vt:lpstr>PowerPoint Presentation</vt:lpstr>
      <vt:lpstr>PowerPoint Presentation</vt:lpstr>
      <vt:lpstr>SDG 2</vt:lpstr>
      <vt:lpstr>PowerPoint Presentation</vt:lpstr>
      <vt:lpstr>PowerPoint Presentation</vt:lpstr>
      <vt:lpstr>PowerPoint Presentation</vt:lpstr>
      <vt:lpstr>PowerPoint Presentation</vt:lpstr>
      <vt:lpstr>PowerPoint Presentation</vt:lpstr>
      <vt:lpstr>PowerPoint Presentation</vt:lpstr>
      <vt:lpstr>Status of Key Indicators Relevant for SDG 2 in Africa</vt:lpstr>
      <vt:lpstr>PowerPoint Presentation</vt:lpstr>
      <vt:lpstr>Prevalence of Undernourishment  (% of population - annual average levels)</vt:lpstr>
      <vt:lpstr>Prevalence of Underweight, Weight for Age  (% of children under 5 - annual average levels)</vt:lpstr>
      <vt:lpstr>Prevalence of Stunting, Height for Age  (% of children under 5 - annual average levels)</vt:lpstr>
      <vt:lpstr>Prevalence of Wasting, Weight for Height (% of children under 5 - annual average levels)</vt:lpstr>
      <vt:lpstr>Number of African Countries at Various Stages of Progress against Global Targets on Nutrition </vt:lpstr>
      <vt:lpstr>Real Import Dependency Ratio  (% - annual average levels)</vt:lpstr>
      <vt:lpstr>Growth of Agriculture Value Added  (% - annual average levels)</vt:lpstr>
      <vt:lpstr>Yield, Maize (tonnes per hectare - annual average levels)</vt:lpstr>
      <vt:lpstr>Land Productivity (agriculture value-added per hectare of arable land, constant 2010 US$ - annual average levels)</vt:lpstr>
      <vt:lpstr>Share of Agriculture Expenditure in Total Public Expenditure (% - annual average levels)</vt:lpstr>
      <vt:lpstr>PowerPoint Presentation</vt:lpstr>
      <vt:lpstr>PowerPoint Presentation</vt:lpstr>
      <vt:lpstr>THANK YOU</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Workstream I Harmonization of methods and tools</dc:title>
  <dc:creator>Ceren Gurkan</dc:creator>
  <cp:lastModifiedBy>Karugia, Joseph (ILRI)</cp:lastModifiedBy>
  <cp:revision>640</cp:revision>
  <dcterms:created xsi:type="dcterms:W3CDTF">2012-09-05T09:49:59Z</dcterms:created>
  <dcterms:modified xsi:type="dcterms:W3CDTF">2016-11-10T08:35:09Z</dcterms:modified>
</cp:coreProperties>
</file>